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256" r:id="rId2"/>
    <p:sldId id="264" r:id="rId3"/>
    <p:sldId id="265" r:id="rId4"/>
    <p:sldId id="296" r:id="rId5"/>
    <p:sldId id="258" r:id="rId6"/>
    <p:sldId id="297" r:id="rId7"/>
    <p:sldId id="298" r:id="rId8"/>
    <p:sldId id="306" r:id="rId9"/>
    <p:sldId id="307" r:id="rId10"/>
    <p:sldId id="299" r:id="rId11"/>
    <p:sldId id="310" r:id="rId12"/>
    <p:sldId id="300" r:id="rId13"/>
    <p:sldId id="301" r:id="rId14"/>
    <p:sldId id="302" r:id="rId15"/>
    <p:sldId id="303" r:id="rId16"/>
    <p:sldId id="313" r:id="rId17"/>
    <p:sldId id="281" r:id="rId18"/>
    <p:sldId id="277" r:id="rId19"/>
    <p:sldId id="282" r:id="rId20"/>
    <p:sldId id="284" r:id="rId21"/>
    <p:sldId id="285" r:id="rId22"/>
    <p:sldId id="292" r:id="rId23"/>
    <p:sldId id="315" r:id="rId24"/>
    <p:sldId id="316" r:id="rId25"/>
    <p:sldId id="317" r:id="rId26"/>
    <p:sldId id="287" r:id="rId27"/>
    <p:sldId id="321" r:id="rId28"/>
    <p:sldId id="323" r:id="rId29"/>
    <p:sldId id="324" r:id="rId30"/>
    <p:sldId id="294" r:id="rId31"/>
    <p:sldId id="326" r:id="rId32"/>
    <p:sldId id="327" r:id="rId33"/>
    <p:sldId id="328" r:id="rId34"/>
    <p:sldId id="329" r:id="rId35"/>
    <p:sldId id="312" r:id="rId36"/>
    <p:sldId id="259" r:id="rId37"/>
    <p:sldId id="325" r:id="rId38"/>
    <p:sldId id="278" r:id="rId39"/>
    <p:sldId id="288" r:id="rId40"/>
    <p:sldId id="289" r:id="rId41"/>
    <p:sldId id="290" r:id="rId42"/>
    <p:sldId id="295" r:id="rId43"/>
    <p:sldId id="304" r:id="rId44"/>
    <p:sldId id="305" r:id="rId45"/>
    <p:sldId id="308" r:id="rId46"/>
    <p:sldId id="309" r:id="rId47"/>
    <p:sldId id="311" r:id="rId48"/>
    <p:sldId id="314" r:id="rId49"/>
    <p:sldId id="318" r:id="rId50"/>
    <p:sldId id="319" r:id="rId51"/>
    <p:sldId id="320" r:id="rId52"/>
    <p:sldId id="330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042" autoAdjust="0"/>
  </p:normalViewPr>
  <p:slideViewPr>
    <p:cSldViewPr snapToGrid="0">
      <p:cViewPr varScale="1">
        <p:scale>
          <a:sx n="60" d="100"/>
          <a:sy n="60" d="100"/>
        </p:scale>
        <p:origin x="88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jpe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gif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gif>
</file>

<file path=ppt/media/image74.gif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D11F68-0B97-4545-911F-FBC155D4674E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3AF12E-4A3B-4CB2-8D6A-3548699A9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3092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images.math.cnrs.fr/Visualiser-la-courbure.html?lang=fr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ram%C3%A9r%E2%80%93Rao_bound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mtClean="0"/>
              <a:t>à é  è ç ê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0803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</a:t>
            </a:r>
            <a:endParaRPr lang="en-US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smtClean="0"/>
              <a:t>Plan tangent = </a:t>
            </a:r>
            <a:r>
              <a:rPr lang="en-US" sz="1200" err="1" smtClean="0"/>
              <a:t>espace</a:t>
            </a:r>
            <a:r>
              <a:rPr lang="en-US" sz="1200" smtClean="0"/>
              <a:t> </a:t>
            </a:r>
            <a:r>
              <a:rPr lang="en-US" sz="1200" err="1" smtClean="0"/>
              <a:t>produit</a:t>
            </a:r>
            <a:r>
              <a:rPr lang="en-US" sz="1200" smtClean="0"/>
              <a:t> </a:t>
            </a:r>
            <a:r>
              <a:rPr lang="en-US" sz="1200" err="1" smtClean="0"/>
              <a:t>scalaire</a:t>
            </a:r>
            <a:endParaRPr lang="en-US" sz="1200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2298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7474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8556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8683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5104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 ù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8817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 ù û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2944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 ù û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2908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 ù û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8218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 ù û</a:t>
            </a:r>
            <a:endParaRPr lang="en-US" smtClean="0"/>
          </a:p>
          <a:p>
            <a:endParaRPr lang="en-US" smtClean="0">
              <a:hlinkClick r:id="rId3"/>
            </a:endParaRPr>
          </a:p>
          <a:p>
            <a:endParaRPr lang="en-US" smtClean="0">
              <a:hlinkClick r:id="rId3"/>
            </a:endParaRPr>
          </a:p>
          <a:p>
            <a:r>
              <a:rPr lang="en-US" smtClean="0">
                <a:hlinkClick r:id="rId3"/>
              </a:rPr>
              <a:t>https</a:t>
            </a:r>
            <a:r>
              <a:rPr lang="en-US" smtClean="0">
                <a:hlinkClick r:id="rId3"/>
              </a:rPr>
              <a:t>://images.math.cnrs.fr/Visualiser-la-courbure.html?lang=fr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73BB59-552F-4371-B378-10354135739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0237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à é  è ç ê</a:t>
            </a:r>
            <a:endParaRPr lang="en-US" smtClean="0"/>
          </a:p>
          <a:p>
            <a:r>
              <a:rPr lang="en-US" smtClean="0"/>
              <a:t>FigIpe-NormalDomains.pdf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3603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 ù û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7325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 ù û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0447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 ù û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4922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 ù û ï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0159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 ù û ï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c'est-à-dire 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77904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 ù û ï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81738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 ù û ï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66681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 ù û ï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79356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 ù û ï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78147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 ù û ï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9863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à é  è ç ê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00983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 ù û ï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3397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 ù û ï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70841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 ù û ï î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077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94979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Statistical invariance in information geometry: (1) under smooth</a:t>
            </a:r>
            <a:r>
              <a:rPr lang="en-US" baseline="0" smtClean="0"/>
              <a:t> invertible transformations of parameters and (2) under sufficient statistics.</a:t>
            </a:r>
          </a:p>
          <a:p>
            <a:r>
              <a:rPr lang="en-US" baseline="0" smtClean="0"/>
              <a:t>Information monotonicity: Fisher information and f-divergences under Markov kernels with equality </a:t>
            </a:r>
            <a:r>
              <a:rPr lang="en-US" baseline="0" err="1" smtClean="0"/>
              <a:t>iff</a:t>
            </a:r>
            <a:r>
              <a:rPr lang="en-US" baseline="0" smtClean="0"/>
              <a:t>. Markov kernel is sufficient statistic.</a:t>
            </a:r>
          </a:p>
          <a:p>
            <a:r>
              <a:rPr lang="en-US" smtClean="0"/>
              <a:t>https://www.ams.org/journals/notices/202201/rnoti-p36.pdf?adat=January%202022&amp;trk=2403&amp;cat=feature&amp;galt=none</a:t>
            </a:r>
          </a:p>
          <a:p>
            <a:endParaRPr lang="en-US" smtClean="0"/>
          </a:p>
          <a:p>
            <a:r>
              <a:rPr lang="en-US" smtClean="0"/>
              <a:t>----</a:t>
            </a:r>
          </a:p>
          <a:p>
            <a:endParaRPr lang="en-US" smtClean="0"/>
          </a:p>
          <a:p>
            <a:r>
              <a:rPr lang="en-US" smtClean="0"/>
              <a:t>$$</a:t>
            </a:r>
          </a:p>
          <a:p>
            <a:r>
              <a:rPr lang="en-US" smtClean="0"/>
              <a:t>\eta=\eta(\theta)  \</a:t>
            </a:r>
            <a:r>
              <a:rPr lang="en-US" err="1" smtClean="0"/>
              <a:t>Rightarrow</a:t>
            </a:r>
            <a:r>
              <a:rPr lang="en-US" smtClean="0"/>
              <a:t> \</a:t>
            </a:r>
            <a:r>
              <a:rPr lang="en-US" err="1" smtClean="0"/>
              <a:t>Geom</a:t>
            </a:r>
            <a:r>
              <a:rPr lang="en-US" smtClean="0"/>
              <a:t>(\{p_\eta\})=\</a:t>
            </a:r>
            <a:r>
              <a:rPr lang="en-US" err="1" smtClean="0"/>
              <a:t>Geom</a:t>
            </a:r>
            <a:r>
              <a:rPr lang="en-US" smtClean="0"/>
              <a:t>(\{p_\theta\})</a:t>
            </a:r>
          </a:p>
          <a:p>
            <a:r>
              <a:rPr lang="en-US" smtClean="0"/>
              <a:t>$$</a:t>
            </a:r>
          </a:p>
          <a:p>
            <a:endParaRPr lang="en-US" smtClean="0"/>
          </a:p>
          <a:p>
            <a:endParaRPr lang="en-US" smtClean="0"/>
          </a:p>
          <a:p>
            <a:r>
              <a:rPr lang="en-US" smtClean="0"/>
              <a:t>$$</a:t>
            </a:r>
          </a:p>
          <a:p>
            <a:r>
              <a:rPr lang="en-US" smtClean="0"/>
              <a:t>p_\theta(x)=q_\theta(y)h(y)  \</a:t>
            </a:r>
            <a:r>
              <a:rPr lang="en-US" err="1" smtClean="0"/>
              <a:t>Rightarrow</a:t>
            </a:r>
            <a:r>
              <a:rPr lang="en-US" smtClean="0"/>
              <a:t> \</a:t>
            </a:r>
            <a:r>
              <a:rPr lang="en-US" err="1" smtClean="0"/>
              <a:t>Geom</a:t>
            </a:r>
            <a:r>
              <a:rPr lang="en-US" smtClean="0"/>
              <a:t>(\{p_\theta(x)\})=\</a:t>
            </a:r>
            <a:r>
              <a:rPr lang="en-US" err="1" smtClean="0"/>
              <a:t>Geom</a:t>
            </a:r>
            <a:r>
              <a:rPr lang="en-US" smtClean="0"/>
              <a:t>(\{q_\theta(y)\})</a:t>
            </a:r>
          </a:p>
          <a:p>
            <a:r>
              <a:rPr lang="en-US" smtClean="0"/>
              <a:t>$$</a:t>
            </a:r>
          </a:p>
          <a:p>
            <a:endParaRPr lang="en-US" smtClean="0"/>
          </a:p>
          <a:p>
            <a:r>
              <a:rPr lang="sv-SE" smtClean="0"/>
              <a:t>$$</a:t>
            </a:r>
          </a:p>
          <a:p>
            <a:r>
              <a:rPr lang="sv-SE" smtClean="0"/>
              <a:t> I_{t(X)}(\theta) \leq I_X(\theta)</a:t>
            </a:r>
          </a:p>
          <a:p>
            <a:r>
              <a:rPr lang="sv-SE" smtClean="0"/>
              <a:t>$$</a:t>
            </a:r>
          </a:p>
          <a:p>
            <a:endParaRPr lang="en-US" smtClean="0"/>
          </a:p>
          <a:p>
            <a:r>
              <a:rPr lang="en-US" smtClean="0"/>
              <a:t>$$</a:t>
            </a:r>
          </a:p>
          <a:p>
            <a:r>
              <a:rPr lang="en-US" smtClean="0"/>
              <a:t>D(q_\</a:t>
            </a:r>
            <a:r>
              <a:rPr lang="en-US" err="1" smtClean="0"/>
              <a:t>theta:q</a:t>
            </a:r>
            <a:r>
              <a:rPr lang="en-US" smtClean="0"/>
              <a:t>_{\theta'})\</a:t>
            </a:r>
            <a:r>
              <a:rPr lang="en-US" err="1" smtClean="0"/>
              <a:t>leq</a:t>
            </a:r>
            <a:r>
              <a:rPr lang="en-US" smtClean="0"/>
              <a:t> D(p_\</a:t>
            </a:r>
            <a:r>
              <a:rPr lang="en-US" err="1" smtClean="0"/>
              <a:t>theta:p</a:t>
            </a:r>
            <a:r>
              <a:rPr lang="en-US" smtClean="0"/>
              <a:t>_{\theta'})</a:t>
            </a:r>
          </a:p>
          <a:p>
            <a:r>
              <a:rPr lang="en-US" smtClean="0"/>
              <a:t>$$</a:t>
            </a:r>
          </a:p>
          <a:p>
            <a:endParaRPr lang="en-US" smtClean="0"/>
          </a:p>
          <a:p>
            <a:r>
              <a:rPr lang="en-US" smtClean="0"/>
              <a:t>$$</a:t>
            </a:r>
          </a:p>
          <a:p>
            <a:r>
              <a:rPr lang="en-US" smtClean="0"/>
              <a:t>\ds_\theta=\ds_\eta,  \</a:t>
            </a:r>
            <a:r>
              <a:rPr lang="en-US" err="1" smtClean="0"/>
              <a:t>dtheta</a:t>
            </a:r>
            <a:r>
              <a:rPr lang="en-US" smtClean="0"/>
              <a:t>^\top I_\theta(\theta)\</a:t>
            </a:r>
            <a:r>
              <a:rPr lang="en-US" err="1" smtClean="0"/>
              <a:t>dtheta</a:t>
            </a:r>
            <a:r>
              <a:rPr lang="en-US" smtClean="0"/>
              <a:t>=\</a:t>
            </a:r>
            <a:r>
              <a:rPr lang="en-US" err="1" smtClean="0"/>
              <a:t>deta</a:t>
            </a:r>
            <a:r>
              <a:rPr lang="en-US" smtClean="0"/>
              <a:t>^\top I_\eta(\eta)\</a:t>
            </a:r>
            <a:r>
              <a:rPr lang="en-US" err="1" smtClean="0"/>
              <a:t>deta</a:t>
            </a:r>
            <a:endParaRPr lang="en-US" smtClean="0"/>
          </a:p>
          <a:p>
            <a:r>
              <a:rPr lang="en-US" smtClean="0"/>
              <a:t>$$</a:t>
            </a:r>
          </a:p>
          <a:p>
            <a:endParaRPr lang="en-US" smtClean="0"/>
          </a:p>
          <a:p>
            <a:r>
              <a:rPr lang="en-US" smtClean="0"/>
              <a:t>$$</a:t>
            </a:r>
          </a:p>
          <a:p>
            <a:r>
              <a:rPr lang="en-US" err="1" smtClean="0"/>
              <a:t>I_f</a:t>
            </a:r>
            <a:r>
              <a:rPr lang="en-US" smtClean="0"/>
              <a:t>(p_\theta(x):p_{\theta'}(x))=</a:t>
            </a:r>
            <a:r>
              <a:rPr lang="en-US" err="1" smtClean="0"/>
              <a:t>I_f</a:t>
            </a:r>
            <a:r>
              <a:rPr lang="en-US" smtClean="0"/>
              <a:t>(q_\theta(y):q_{\theta'}(y)),\quad y=\</a:t>
            </a:r>
            <a:r>
              <a:rPr lang="en-US" err="1" smtClean="0"/>
              <a:t>mathrm</a:t>
            </a:r>
            <a:r>
              <a:rPr lang="en-US" smtClean="0"/>
              <a:t>{diffeomorphism}(x)</a:t>
            </a:r>
          </a:p>
          <a:p>
            <a:r>
              <a:rPr lang="en-US" smtClean="0"/>
              <a:t>$$</a:t>
            </a:r>
          </a:p>
          <a:p>
            <a:endParaRPr lang="en-US" smtClean="0"/>
          </a:p>
          <a:p>
            <a:endParaRPr lang="en-US" smtClean="0"/>
          </a:p>
          <a:p>
            <a:r>
              <a:rPr lang="en-US" smtClean="0"/>
              <a:t>$$</a:t>
            </a:r>
          </a:p>
          <a:p>
            <a:r>
              <a:rPr lang="en-US" smtClean="0"/>
              <a:t>q(y)=E_{p_\theta(x)}[\kappa(</a:t>
            </a:r>
            <a:r>
              <a:rPr lang="en-US" err="1" smtClean="0"/>
              <a:t>y,x</a:t>
            </a:r>
            <a:r>
              <a:rPr lang="en-US" smtClean="0"/>
              <a:t>)]</a:t>
            </a:r>
          </a:p>
          <a:p>
            <a:r>
              <a:rPr lang="en-US" smtClean="0"/>
              <a:t>$$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DDD653-04BA-4ABC-B580-0D6D6186389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12050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\</a:t>
            </a:r>
            <a:r>
              <a:rPr lang="en-US" err="1" smtClean="0"/>
              <a:t>def</a:t>
            </a:r>
            <a:r>
              <a:rPr lang="en-US" smtClean="0"/>
              <a:t>\inner#1#2{{\</a:t>
            </a:r>
            <a:r>
              <a:rPr lang="en-US" err="1" smtClean="0"/>
              <a:t>langle</a:t>
            </a:r>
            <a:r>
              <a:rPr lang="en-US" smtClean="0"/>
              <a:t> #1, #2\</a:t>
            </a:r>
            <a:r>
              <a:rPr lang="en-US" err="1" smtClean="0"/>
              <a:t>rangle</a:t>
            </a:r>
            <a:r>
              <a:rPr lang="en-US" smtClean="0"/>
              <a:t>}}</a:t>
            </a:r>
          </a:p>
          <a:p>
            <a:r>
              <a:rPr lang="en-US" smtClean="0"/>
              <a:t>p_{\theta}(x)= \</a:t>
            </a:r>
            <a:r>
              <a:rPr lang="en-US" err="1" smtClean="0"/>
              <a:t>exp</a:t>
            </a:r>
            <a:r>
              <a:rPr lang="en-US" smtClean="0"/>
              <a:t>(\inner{\theta}{t(x)}-F(\theta)+k(x))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699A4E-7429-450F-AB43-DF45A59B4BCC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31917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Statistical invariance in information geometry: (1) under smooth</a:t>
            </a:r>
            <a:r>
              <a:rPr lang="en-US" baseline="0" smtClean="0"/>
              <a:t> invertible transformations of parameters and (2) under sufficient statistics.</a:t>
            </a:r>
          </a:p>
          <a:p>
            <a:r>
              <a:rPr lang="en-US" baseline="0" smtClean="0"/>
              <a:t>Information monotonicity: Fisher information and f-divergences under Markov kernels with equality </a:t>
            </a:r>
            <a:r>
              <a:rPr lang="en-US" baseline="0" err="1" smtClean="0"/>
              <a:t>iff</a:t>
            </a:r>
            <a:r>
              <a:rPr lang="en-US" baseline="0" smtClean="0"/>
              <a:t>. Markov kernel is sufficient statistic.</a:t>
            </a:r>
          </a:p>
          <a:p>
            <a:r>
              <a:rPr lang="en-US" smtClean="0"/>
              <a:t>https://www.ams.org/journals/notices/202201/rnoti-p36.pdf?adat=January%202022&amp;trk=2403&amp;cat=feature&amp;galt=none</a:t>
            </a:r>
          </a:p>
          <a:p>
            <a:endParaRPr lang="en-US" smtClean="0"/>
          </a:p>
          <a:p>
            <a:r>
              <a:rPr lang="en-US" smtClean="0"/>
              <a:t>----</a:t>
            </a:r>
          </a:p>
          <a:p>
            <a:endParaRPr lang="en-US" smtClean="0"/>
          </a:p>
          <a:p>
            <a:r>
              <a:rPr lang="en-US" smtClean="0"/>
              <a:t>$$</a:t>
            </a:r>
          </a:p>
          <a:p>
            <a:r>
              <a:rPr lang="en-US" smtClean="0"/>
              <a:t>\eta=\eta(\theta)  \</a:t>
            </a:r>
            <a:r>
              <a:rPr lang="en-US" err="1" smtClean="0"/>
              <a:t>Rightarrow</a:t>
            </a:r>
            <a:r>
              <a:rPr lang="en-US" smtClean="0"/>
              <a:t> \</a:t>
            </a:r>
            <a:r>
              <a:rPr lang="en-US" err="1" smtClean="0"/>
              <a:t>Geom</a:t>
            </a:r>
            <a:r>
              <a:rPr lang="en-US" smtClean="0"/>
              <a:t>(\{p_\eta\})=\</a:t>
            </a:r>
            <a:r>
              <a:rPr lang="en-US" err="1" smtClean="0"/>
              <a:t>Geom</a:t>
            </a:r>
            <a:r>
              <a:rPr lang="en-US" smtClean="0"/>
              <a:t>(\{p_\theta\})</a:t>
            </a:r>
          </a:p>
          <a:p>
            <a:r>
              <a:rPr lang="en-US" smtClean="0"/>
              <a:t>$$</a:t>
            </a:r>
          </a:p>
          <a:p>
            <a:endParaRPr lang="en-US" smtClean="0"/>
          </a:p>
          <a:p>
            <a:endParaRPr lang="en-US" smtClean="0"/>
          </a:p>
          <a:p>
            <a:r>
              <a:rPr lang="en-US" smtClean="0"/>
              <a:t>$$</a:t>
            </a:r>
          </a:p>
          <a:p>
            <a:r>
              <a:rPr lang="en-US" smtClean="0"/>
              <a:t>p_\theta(x)=q_\theta(y)h(y)  \</a:t>
            </a:r>
            <a:r>
              <a:rPr lang="en-US" err="1" smtClean="0"/>
              <a:t>Rightarrow</a:t>
            </a:r>
            <a:r>
              <a:rPr lang="en-US" smtClean="0"/>
              <a:t> \</a:t>
            </a:r>
            <a:r>
              <a:rPr lang="en-US" err="1" smtClean="0"/>
              <a:t>Geom</a:t>
            </a:r>
            <a:r>
              <a:rPr lang="en-US" smtClean="0"/>
              <a:t>(\{p_\theta(x)\})=\</a:t>
            </a:r>
            <a:r>
              <a:rPr lang="en-US" err="1" smtClean="0"/>
              <a:t>Geom</a:t>
            </a:r>
            <a:r>
              <a:rPr lang="en-US" smtClean="0"/>
              <a:t>(\{q_\theta(y)\})</a:t>
            </a:r>
          </a:p>
          <a:p>
            <a:r>
              <a:rPr lang="en-US" smtClean="0"/>
              <a:t>$$</a:t>
            </a:r>
          </a:p>
          <a:p>
            <a:endParaRPr lang="en-US" smtClean="0"/>
          </a:p>
          <a:p>
            <a:r>
              <a:rPr lang="sv-SE" smtClean="0"/>
              <a:t>$$</a:t>
            </a:r>
          </a:p>
          <a:p>
            <a:r>
              <a:rPr lang="sv-SE" smtClean="0"/>
              <a:t> I_{t(X)}(\theta) \leq I_X(\theta)</a:t>
            </a:r>
          </a:p>
          <a:p>
            <a:r>
              <a:rPr lang="sv-SE" smtClean="0"/>
              <a:t>$$</a:t>
            </a:r>
          </a:p>
          <a:p>
            <a:endParaRPr lang="en-US" smtClean="0"/>
          </a:p>
          <a:p>
            <a:r>
              <a:rPr lang="en-US" smtClean="0"/>
              <a:t>$$</a:t>
            </a:r>
          </a:p>
          <a:p>
            <a:r>
              <a:rPr lang="en-US" smtClean="0"/>
              <a:t>D(q_\</a:t>
            </a:r>
            <a:r>
              <a:rPr lang="en-US" err="1" smtClean="0"/>
              <a:t>theta:q</a:t>
            </a:r>
            <a:r>
              <a:rPr lang="en-US" smtClean="0"/>
              <a:t>_{\theta'})\</a:t>
            </a:r>
            <a:r>
              <a:rPr lang="en-US" err="1" smtClean="0"/>
              <a:t>leq</a:t>
            </a:r>
            <a:r>
              <a:rPr lang="en-US" smtClean="0"/>
              <a:t> D(p_\</a:t>
            </a:r>
            <a:r>
              <a:rPr lang="en-US" err="1" smtClean="0"/>
              <a:t>theta:p</a:t>
            </a:r>
            <a:r>
              <a:rPr lang="en-US" smtClean="0"/>
              <a:t>_{\theta'})</a:t>
            </a:r>
          </a:p>
          <a:p>
            <a:r>
              <a:rPr lang="en-US" smtClean="0"/>
              <a:t>$$</a:t>
            </a:r>
          </a:p>
          <a:p>
            <a:endParaRPr lang="en-US" smtClean="0"/>
          </a:p>
          <a:p>
            <a:r>
              <a:rPr lang="en-US" smtClean="0"/>
              <a:t>$$</a:t>
            </a:r>
          </a:p>
          <a:p>
            <a:r>
              <a:rPr lang="en-US" smtClean="0"/>
              <a:t>\ds_\theta=\ds_\eta,  \</a:t>
            </a:r>
            <a:r>
              <a:rPr lang="en-US" err="1" smtClean="0"/>
              <a:t>dtheta</a:t>
            </a:r>
            <a:r>
              <a:rPr lang="en-US" smtClean="0"/>
              <a:t>^\top I_\theta(\theta)\</a:t>
            </a:r>
            <a:r>
              <a:rPr lang="en-US" err="1" smtClean="0"/>
              <a:t>dtheta</a:t>
            </a:r>
            <a:r>
              <a:rPr lang="en-US" smtClean="0"/>
              <a:t>=\</a:t>
            </a:r>
            <a:r>
              <a:rPr lang="en-US" err="1" smtClean="0"/>
              <a:t>deta</a:t>
            </a:r>
            <a:r>
              <a:rPr lang="en-US" smtClean="0"/>
              <a:t>^\top I_\eta(\eta)\</a:t>
            </a:r>
            <a:r>
              <a:rPr lang="en-US" err="1" smtClean="0"/>
              <a:t>deta</a:t>
            </a:r>
            <a:endParaRPr lang="en-US" smtClean="0"/>
          </a:p>
          <a:p>
            <a:r>
              <a:rPr lang="en-US" smtClean="0"/>
              <a:t>$$</a:t>
            </a:r>
          </a:p>
          <a:p>
            <a:endParaRPr lang="en-US" smtClean="0"/>
          </a:p>
          <a:p>
            <a:r>
              <a:rPr lang="en-US" smtClean="0"/>
              <a:t>$$</a:t>
            </a:r>
          </a:p>
          <a:p>
            <a:r>
              <a:rPr lang="en-US" err="1" smtClean="0"/>
              <a:t>I_f</a:t>
            </a:r>
            <a:r>
              <a:rPr lang="en-US" smtClean="0"/>
              <a:t>(p_\theta(x):p_{\theta'}(x))=</a:t>
            </a:r>
            <a:r>
              <a:rPr lang="en-US" err="1" smtClean="0"/>
              <a:t>I_f</a:t>
            </a:r>
            <a:r>
              <a:rPr lang="en-US" smtClean="0"/>
              <a:t>(q_\theta(y):q_{\theta'}(y)),\quad y=\</a:t>
            </a:r>
            <a:r>
              <a:rPr lang="en-US" err="1" smtClean="0"/>
              <a:t>mathrm</a:t>
            </a:r>
            <a:r>
              <a:rPr lang="en-US" smtClean="0"/>
              <a:t>{diffeomorphism}(x)</a:t>
            </a:r>
          </a:p>
          <a:p>
            <a:r>
              <a:rPr lang="en-US" smtClean="0"/>
              <a:t>$$</a:t>
            </a:r>
          </a:p>
          <a:p>
            <a:endParaRPr lang="en-US" smtClean="0"/>
          </a:p>
          <a:p>
            <a:endParaRPr lang="en-US" smtClean="0"/>
          </a:p>
          <a:p>
            <a:r>
              <a:rPr lang="en-US" smtClean="0"/>
              <a:t>$$</a:t>
            </a:r>
          </a:p>
          <a:p>
            <a:r>
              <a:rPr lang="en-US" smtClean="0"/>
              <a:t>q(y)=E_{p_\theta(x)}[\kappa(</a:t>
            </a:r>
            <a:r>
              <a:rPr lang="en-US" err="1" smtClean="0"/>
              <a:t>y,x</a:t>
            </a:r>
            <a:r>
              <a:rPr lang="en-US" smtClean="0"/>
              <a:t>)]</a:t>
            </a:r>
          </a:p>
          <a:p>
            <a:r>
              <a:rPr lang="en-US" smtClean="0"/>
              <a:t>$$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DDD653-04BA-4ABC-B580-0D6D6186389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04968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1941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à é  è ç ê</a:t>
            </a:r>
            <a:endParaRPr lang="en-US" smtClean="0"/>
          </a:p>
          <a:p>
            <a:endParaRPr lang="en-US" smtClean="0"/>
          </a:p>
          <a:p>
            <a:endParaRPr lang="en-US" smtClean="0"/>
          </a:p>
          <a:p>
            <a:r>
              <a:rPr lang="en-US" smtClean="0"/>
              <a:t>(</a:t>
            </a:r>
            <a:r>
              <a:rPr lang="en-US" err="1" smtClean="0"/>
              <a:t>eg</a:t>
            </a:r>
            <a:r>
              <a:rPr lang="en-US" smtClean="0"/>
              <a:t>., </a:t>
            </a:r>
            <a:r>
              <a:rPr lang="en-US" err="1" smtClean="0"/>
              <a:t>en</a:t>
            </a:r>
            <a:r>
              <a:rPr lang="en-US" smtClean="0"/>
              <a:t> optimization avec des </a:t>
            </a:r>
            <a:r>
              <a:rPr lang="en-US" err="1" smtClean="0"/>
              <a:t>fonctions</a:t>
            </a:r>
            <a:r>
              <a:rPr lang="en-US" smtClean="0"/>
              <a:t> de </a:t>
            </a:r>
            <a:r>
              <a:rPr lang="en-US" err="1" smtClean="0"/>
              <a:t>barriere</a:t>
            </a:r>
            <a:r>
              <a:rPr lang="en-US" smtClean="0"/>
              <a:t>).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5761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à é  è ç ê</a:t>
            </a:r>
            <a:endParaRPr lang="en-US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Borne de </a:t>
            </a:r>
            <a:r>
              <a:rPr lang="en-US" sz="1200" b="0" i="0" u="none" strike="noStrike" kern="120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Cramér</a:t>
            </a:r>
            <a:r>
              <a:rPr lang="en-US" sz="1200" b="0" i="0" u="none" strike="noStrike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–Rao 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7550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à é  è ç ê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smtClean="0">
                <a:solidFill>
                  <a:srgbClr val="202124"/>
                </a:solidFill>
                <a:latin typeface="arial" panose="020B0604020202020204" pitchFamily="34" charset="0"/>
              </a:rPr>
              <a:t>①</a:t>
            </a:r>
            <a:r>
              <a:rPr lang="en-US" sz="1200" smtClean="0"/>
              <a:t>②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9584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9939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4463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mtClean="0"/>
              <a:t>â à é  è ç ê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182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D4A4D-5231-4265-9709-70F943F57363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875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D4A4D-5231-4265-9709-70F943F57363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88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D4A4D-5231-4265-9709-70F943F57363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416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D4A4D-5231-4265-9709-70F943F57363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38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D4A4D-5231-4265-9709-70F943F57363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366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D4A4D-5231-4265-9709-70F943F57363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997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D4A4D-5231-4265-9709-70F943F57363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1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D4A4D-5231-4265-9709-70F943F57363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050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D4A4D-5231-4265-9709-70F943F57363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448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D4A4D-5231-4265-9709-70F943F57363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84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D4A4D-5231-4265-9709-70F943F57363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73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AD4A4D-5231-4265-9709-70F943F57363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19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12" Type="http://schemas.openxmlformats.org/officeDocument/2006/relationships/image" Target="../media/image4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11" Type="http://schemas.openxmlformats.org/officeDocument/2006/relationships/image" Target="../media/image41.png"/><Relationship Id="rId5" Type="http://schemas.openxmlformats.org/officeDocument/2006/relationships/image" Target="../media/image35.png"/><Relationship Id="rId10" Type="http://schemas.openxmlformats.org/officeDocument/2006/relationships/image" Target="../media/image40.png"/><Relationship Id="rId4" Type="http://schemas.openxmlformats.org/officeDocument/2006/relationships/image" Target="../media/image34.png"/><Relationship Id="rId9" Type="http://schemas.openxmlformats.org/officeDocument/2006/relationships/image" Target="../media/image3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gif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34.png"/><Relationship Id="rId4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7" Type="http://schemas.openxmlformats.org/officeDocument/2006/relationships/image" Target="../media/image6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8.png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png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5.png"/><Relationship Id="rId4" Type="http://schemas.openxmlformats.org/officeDocument/2006/relationships/image" Target="../media/image74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7" Type="http://schemas.openxmlformats.org/officeDocument/2006/relationships/image" Target="../media/image8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9.png"/><Relationship Id="rId5" Type="http://schemas.openxmlformats.org/officeDocument/2006/relationships/image" Target="../media/image78.png"/><Relationship Id="rId4" Type="http://schemas.openxmlformats.org/officeDocument/2006/relationships/image" Target="../media/image7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7" Type="http://schemas.openxmlformats.org/officeDocument/2006/relationships/image" Target="../media/image8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png"/><Relationship Id="rId5" Type="http://schemas.openxmlformats.org/officeDocument/2006/relationships/image" Target="../media/image83.png"/><Relationship Id="rId4" Type="http://schemas.openxmlformats.org/officeDocument/2006/relationships/image" Target="../media/image82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png"/><Relationship Id="rId3" Type="http://schemas.openxmlformats.org/officeDocument/2006/relationships/image" Target="../media/image86.png"/><Relationship Id="rId7" Type="http://schemas.openxmlformats.org/officeDocument/2006/relationships/image" Target="../media/image9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9.png"/><Relationship Id="rId5" Type="http://schemas.openxmlformats.org/officeDocument/2006/relationships/image" Target="../media/image88.png"/><Relationship Id="rId4" Type="http://schemas.openxmlformats.org/officeDocument/2006/relationships/image" Target="../media/image87.png"/><Relationship Id="rId9" Type="http://schemas.openxmlformats.org/officeDocument/2006/relationships/image" Target="../media/image92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8.png"/><Relationship Id="rId3" Type="http://schemas.openxmlformats.org/officeDocument/2006/relationships/image" Target="../media/image93.png"/><Relationship Id="rId7" Type="http://schemas.openxmlformats.org/officeDocument/2006/relationships/image" Target="../media/image9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6.png"/><Relationship Id="rId5" Type="http://schemas.openxmlformats.org/officeDocument/2006/relationships/image" Target="../media/image95.png"/><Relationship Id="rId4" Type="http://schemas.openxmlformats.org/officeDocument/2006/relationships/image" Target="../media/image94.png"/><Relationship Id="rId9" Type="http://schemas.openxmlformats.org/officeDocument/2006/relationships/image" Target="../media/image99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png"/><Relationship Id="rId3" Type="http://schemas.openxmlformats.org/officeDocument/2006/relationships/image" Target="../media/image100.png"/><Relationship Id="rId7" Type="http://schemas.openxmlformats.org/officeDocument/2006/relationships/image" Target="../media/image10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3.png"/><Relationship Id="rId5" Type="http://schemas.openxmlformats.org/officeDocument/2006/relationships/image" Target="../media/image102.png"/><Relationship Id="rId4" Type="http://schemas.openxmlformats.org/officeDocument/2006/relationships/image" Target="../media/image10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0.png"/><Relationship Id="rId5" Type="http://schemas.openxmlformats.org/officeDocument/2006/relationships/image" Target="../media/image109.png"/><Relationship Id="rId4" Type="http://schemas.openxmlformats.org/officeDocument/2006/relationships/image" Target="../media/image108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6.png"/><Relationship Id="rId3" Type="http://schemas.openxmlformats.org/officeDocument/2006/relationships/image" Target="../media/image111.png"/><Relationship Id="rId7" Type="http://schemas.openxmlformats.org/officeDocument/2006/relationships/image" Target="../media/image1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4.png"/><Relationship Id="rId5" Type="http://schemas.openxmlformats.org/officeDocument/2006/relationships/image" Target="../media/image113.png"/><Relationship Id="rId4" Type="http://schemas.openxmlformats.org/officeDocument/2006/relationships/image" Target="../media/image112.png"/><Relationship Id="rId9" Type="http://schemas.openxmlformats.org/officeDocument/2006/relationships/image" Target="../media/image117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7" Type="http://schemas.openxmlformats.org/officeDocument/2006/relationships/image" Target="../media/image1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5.png"/><Relationship Id="rId5" Type="http://schemas.openxmlformats.org/officeDocument/2006/relationships/image" Target="../media/image120.png"/><Relationship Id="rId4" Type="http://schemas.openxmlformats.org/officeDocument/2006/relationships/image" Target="../media/image119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7.png"/><Relationship Id="rId3" Type="http://schemas.openxmlformats.org/officeDocument/2006/relationships/image" Target="../media/image122.png"/><Relationship Id="rId7" Type="http://schemas.openxmlformats.org/officeDocument/2006/relationships/image" Target="../media/image12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5.png"/><Relationship Id="rId5" Type="http://schemas.openxmlformats.org/officeDocument/2006/relationships/image" Target="../media/image124.png"/><Relationship Id="rId4" Type="http://schemas.openxmlformats.org/officeDocument/2006/relationships/image" Target="../media/image1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0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6.png"/><Relationship Id="rId3" Type="http://schemas.openxmlformats.org/officeDocument/2006/relationships/image" Target="../media/image131.png"/><Relationship Id="rId7" Type="http://schemas.openxmlformats.org/officeDocument/2006/relationships/image" Target="../media/image13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4.png"/><Relationship Id="rId5" Type="http://schemas.openxmlformats.org/officeDocument/2006/relationships/image" Target="../media/image133.png"/><Relationship Id="rId4" Type="http://schemas.openxmlformats.org/officeDocument/2006/relationships/image" Target="../media/image132.png"/><Relationship Id="rId9" Type="http://schemas.openxmlformats.org/officeDocument/2006/relationships/image" Target="../media/image13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1.png"/><Relationship Id="rId5" Type="http://schemas.openxmlformats.org/officeDocument/2006/relationships/image" Target="../media/image140.png"/><Relationship Id="rId4" Type="http://schemas.openxmlformats.org/officeDocument/2006/relationships/image" Target="../media/image13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3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png"/><Relationship Id="rId3" Type="http://schemas.openxmlformats.org/officeDocument/2006/relationships/image" Target="../media/image145.png"/><Relationship Id="rId7" Type="http://schemas.openxmlformats.org/officeDocument/2006/relationships/image" Target="../media/image14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8.png"/><Relationship Id="rId5" Type="http://schemas.openxmlformats.org/officeDocument/2006/relationships/image" Target="../media/image147.png"/><Relationship Id="rId4" Type="http://schemas.openxmlformats.org/officeDocument/2006/relationships/image" Target="../media/image146.png"/><Relationship Id="rId9" Type="http://schemas.openxmlformats.org/officeDocument/2006/relationships/image" Target="../media/image15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png"/><Relationship Id="rId7" Type="http://schemas.openxmlformats.org/officeDocument/2006/relationships/image" Target="../media/image15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4.png"/><Relationship Id="rId5" Type="http://schemas.openxmlformats.org/officeDocument/2006/relationships/image" Target="../media/image153.png"/><Relationship Id="rId4" Type="http://schemas.openxmlformats.org/officeDocument/2006/relationships/image" Target="../media/image15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png"/><Relationship Id="rId3" Type="http://schemas.openxmlformats.org/officeDocument/2006/relationships/image" Target="../media/image145.png"/><Relationship Id="rId7" Type="http://schemas.openxmlformats.org/officeDocument/2006/relationships/image" Target="../media/image14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8.png"/><Relationship Id="rId5" Type="http://schemas.openxmlformats.org/officeDocument/2006/relationships/image" Target="../media/image147.png"/><Relationship Id="rId4" Type="http://schemas.openxmlformats.org/officeDocument/2006/relationships/image" Target="../media/image146.png"/><Relationship Id="rId9" Type="http://schemas.openxmlformats.org/officeDocument/2006/relationships/image" Target="../media/image150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8.png"/><Relationship Id="rId2" Type="http://schemas.openxmlformats.org/officeDocument/2006/relationships/image" Target="../media/image15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1.png"/><Relationship Id="rId5" Type="http://schemas.openxmlformats.org/officeDocument/2006/relationships/image" Target="../media/image160.png"/><Relationship Id="rId4" Type="http://schemas.openxmlformats.org/officeDocument/2006/relationships/image" Target="../media/image159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3.png"/><Relationship Id="rId2" Type="http://schemas.openxmlformats.org/officeDocument/2006/relationships/image" Target="../media/image16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4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0.png"/><Relationship Id="rId3" Type="http://schemas.openxmlformats.org/officeDocument/2006/relationships/image" Target="../media/image165.png"/><Relationship Id="rId7" Type="http://schemas.openxmlformats.org/officeDocument/2006/relationships/image" Target="../media/image16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8.png"/><Relationship Id="rId11" Type="http://schemas.openxmlformats.org/officeDocument/2006/relationships/image" Target="../media/image173.png"/><Relationship Id="rId5" Type="http://schemas.openxmlformats.org/officeDocument/2006/relationships/image" Target="../media/image167.png"/><Relationship Id="rId10" Type="http://schemas.openxmlformats.org/officeDocument/2006/relationships/image" Target="../media/image172.png"/><Relationship Id="rId4" Type="http://schemas.openxmlformats.org/officeDocument/2006/relationships/image" Target="../media/image166.png"/><Relationship Id="rId9" Type="http://schemas.openxmlformats.org/officeDocument/2006/relationships/image" Target="../media/image171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9.png"/><Relationship Id="rId3" Type="http://schemas.openxmlformats.org/officeDocument/2006/relationships/image" Target="../media/image174.png"/><Relationship Id="rId7" Type="http://schemas.openxmlformats.org/officeDocument/2006/relationships/image" Target="../media/image17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7.png"/><Relationship Id="rId5" Type="http://schemas.openxmlformats.org/officeDocument/2006/relationships/image" Target="../media/image176.png"/><Relationship Id="rId4" Type="http://schemas.openxmlformats.org/officeDocument/2006/relationships/image" Target="../media/image175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1.png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3.png"/><Relationship Id="rId4" Type="http://schemas.openxmlformats.org/officeDocument/2006/relationships/image" Target="../media/image18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5.png"/><Relationship Id="rId2" Type="http://schemas.openxmlformats.org/officeDocument/2006/relationships/image" Target="../media/image18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7.png"/><Relationship Id="rId2" Type="http://schemas.openxmlformats.org/officeDocument/2006/relationships/image" Target="../media/image18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0.png"/><Relationship Id="rId5" Type="http://schemas.openxmlformats.org/officeDocument/2006/relationships/image" Target="../media/image189.png"/><Relationship Id="rId4" Type="http://schemas.openxmlformats.org/officeDocument/2006/relationships/image" Target="../media/image18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2.png"/><Relationship Id="rId3" Type="http://schemas.openxmlformats.org/officeDocument/2006/relationships/image" Target="../media/image93.png"/><Relationship Id="rId7" Type="http://schemas.openxmlformats.org/officeDocument/2006/relationships/image" Target="../media/image191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png"/><Relationship Id="rId5" Type="http://schemas.openxmlformats.org/officeDocument/2006/relationships/image" Target="../media/image99.png"/><Relationship Id="rId4" Type="http://schemas.openxmlformats.org/officeDocument/2006/relationships/image" Target="../media/image98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5.png"/><Relationship Id="rId2" Type="http://schemas.openxmlformats.org/officeDocument/2006/relationships/image" Target="../media/image19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8.png"/><Relationship Id="rId5" Type="http://schemas.openxmlformats.org/officeDocument/2006/relationships/image" Target="../media/image197.png"/><Relationship Id="rId4" Type="http://schemas.openxmlformats.org/officeDocument/2006/relationships/image" Target="../media/image19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9301" y="550988"/>
            <a:ext cx="8504903" cy="2387600"/>
          </a:xfrm>
        </p:spPr>
        <p:txBody>
          <a:bodyPr/>
          <a:lstStyle/>
          <a:p>
            <a:r>
              <a:rPr lang="en-US" b="1" err="1" smtClean="0"/>
              <a:t>Une</a:t>
            </a:r>
            <a:r>
              <a:rPr lang="en-US" b="1" smtClean="0"/>
              <a:t> introduction à la </a:t>
            </a:r>
            <a:r>
              <a:rPr lang="en-US" b="1" err="1" smtClean="0"/>
              <a:t>géométrie</a:t>
            </a:r>
            <a:r>
              <a:rPr lang="en-US" b="1" smtClean="0"/>
              <a:t> de </a:t>
            </a:r>
            <a:r>
              <a:rPr lang="en-US" b="1" err="1" smtClean="0"/>
              <a:t>l’information</a:t>
            </a:r>
            <a:endParaRPr lang="en-US" b="1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559753" y="4183713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smtClean="0"/>
              <a:t>Frank </a:t>
            </a:r>
            <a:r>
              <a:rPr lang="en-US" sz="4400"/>
              <a:t>Nielsen </a:t>
            </a:r>
            <a:endParaRPr lang="en-US" sz="4400" smtClean="0"/>
          </a:p>
          <a:p>
            <a:r>
              <a:rPr lang="en-US" sz="3000"/>
              <a:t>23 </a:t>
            </a:r>
            <a:r>
              <a:rPr lang="en-US" sz="3000" err="1"/>
              <a:t>f</a:t>
            </a:r>
            <a:r>
              <a:rPr lang="en-US" sz="3000" err="1" smtClean="0"/>
              <a:t>évrier</a:t>
            </a:r>
            <a:r>
              <a:rPr lang="en-US" sz="3000" smtClean="0"/>
              <a:t> 2022</a:t>
            </a:r>
            <a:endParaRPr lang="en-US" sz="30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1394" y="5651407"/>
            <a:ext cx="3901072" cy="1000769"/>
          </a:xfrm>
          <a:prstGeom prst="rect">
            <a:avLst/>
          </a:prstGeom>
        </p:spPr>
      </p:pic>
      <p:pic>
        <p:nvPicPr>
          <p:cNvPr id="1026" name="Picture 2" descr="Collège de France | PS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2697" y="5178877"/>
            <a:ext cx="2286000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4213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3983" y="3026404"/>
            <a:ext cx="3009900" cy="6381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380" y="-112192"/>
            <a:ext cx="10515600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La </a:t>
            </a:r>
            <a:r>
              <a:rPr lang="en-US" b="1" smtClean="0">
                <a:solidFill>
                  <a:schemeClr val="accent1"/>
                </a:solidFill>
              </a:rPr>
              <a:t>m</a:t>
            </a:r>
            <a:r>
              <a:rPr lang="pt-BR" b="1">
                <a:solidFill>
                  <a:schemeClr val="accent1"/>
                </a:solidFill>
              </a:rPr>
              <a:t>é</a:t>
            </a:r>
            <a:r>
              <a:rPr lang="en-US" b="1" err="1" smtClean="0">
                <a:solidFill>
                  <a:schemeClr val="accent1"/>
                </a:solidFill>
              </a:rPr>
              <a:t>trique</a:t>
            </a:r>
            <a:r>
              <a:rPr lang="en-US" b="1" smtClean="0">
                <a:solidFill>
                  <a:schemeClr val="accent1"/>
                </a:solidFill>
              </a:rPr>
              <a:t> </a:t>
            </a:r>
            <a:r>
              <a:rPr lang="en-US" b="1" err="1" smtClean="0">
                <a:solidFill>
                  <a:schemeClr val="accent1"/>
                </a:solidFill>
              </a:rPr>
              <a:t>Riemannienne</a:t>
            </a:r>
            <a:r>
              <a:rPr lang="en-US" b="1" smtClean="0">
                <a:solidFill>
                  <a:schemeClr val="accent1"/>
                </a:solidFill>
              </a:rPr>
              <a:t> de Fisher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036" y="1065337"/>
            <a:ext cx="11840164" cy="5009227"/>
          </a:xfrm>
        </p:spPr>
        <p:txBody>
          <a:bodyPr/>
          <a:lstStyle/>
          <a:p>
            <a:r>
              <a:rPr lang="en-US" smtClean="0"/>
              <a:t>Sur la </a:t>
            </a:r>
            <a:r>
              <a:rPr lang="en-US" err="1" smtClean="0"/>
              <a:t>vari</a:t>
            </a:r>
            <a:r>
              <a:rPr lang="pt-BR"/>
              <a:t>é</a:t>
            </a:r>
            <a:r>
              <a:rPr lang="en-US" smtClean="0"/>
              <a:t>t</a:t>
            </a:r>
            <a:r>
              <a:rPr lang="pt-BR"/>
              <a:t>é</a:t>
            </a:r>
            <a:r>
              <a:rPr lang="en-US" smtClean="0"/>
              <a:t>                                              ,  </a:t>
            </a:r>
            <a:r>
              <a:rPr lang="en-US" err="1" smtClean="0"/>
              <a:t>g</a:t>
            </a:r>
            <a:r>
              <a:rPr lang="en-US" baseline="-25000" err="1" smtClean="0"/>
              <a:t>F</a:t>
            </a:r>
            <a:r>
              <a:rPr lang="en-US" baseline="-25000" smtClean="0"/>
              <a:t> </a:t>
            </a:r>
            <a:r>
              <a:rPr lang="en-US" smtClean="0"/>
              <a:t>= </a:t>
            </a:r>
            <a:r>
              <a:rPr lang="en-US" b="1" smtClean="0">
                <a:solidFill>
                  <a:srgbClr val="FF0000"/>
                </a:solidFill>
              </a:rPr>
              <a:t>champ </a:t>
            </a:r>
            <a:r>
              <a:rPr lang="en-US" b="1" smtClean="0">
                <a:solidFill>
                  <a:srgbClr val="FF0000"/>
                </a:solidFill>
              </a:rPr>
              <a:t>de </a:t>
            </a:r>
            <a:r>
              <a:rPr lang="en-US" b="1" err="1" smtClean="0">
                <a:solidFill>
                  <a:srgbClr val="FF0000"/>
                </a:solidFill>
              </a:rPr>
              <a:t>produits</a:t>
            </a:r>
            <a:r>
              <a:rPr lang="en-US" b="1" smtClean="0">
                <a:solidFill>
                  <a:srgbClr val="FF0000"/>
                </a:solidFill>
              </a:rPr>
              <a:t> </a:t>
            </a:r>
            <a:r>
              <a:rPr lang="en-US" b="1" err="1" smtClean="0">
                <a:solidFill>
                  <a:srgbClr val="FF0000"/>
                </a:solidFill>
              </a:rPr>
              <a:t>scalaires</a:t>
            </a:r>
            <a:r>
              <a:rPr lang="en-US" b="1" smtClean="0">
                <a:solidFill>
                  <a:srgbClr val="FF0000"/>
                </a:solidFill>
              </a:rPr>
              <a:t> </a:t>
            </a:r>
            <a:r>
              <a:rPr lang="en-US" smtClean="0"/>
              <a:t>:</a:t>
            </a:r>
          </a:p>
          <a:p>
            <a:endParaRPr lang="en-US"/>
          </a:p>
          <a:p>
            <a:endParaRPr lang="en-US" smtClean="0"/>
          </a:p>
          <a:p>
            <a:endParaRPr lang="en-US"/>
          </a:p>
          <a:p>
            <a:r>
              <a:rPr lang="en-US" b="1" err="1">
                <a:solidFill>
                  <a:srgbClr val="FF0000"/>
                </a:solidFill>
              </a:rPr>
              <a:t>Composantes</a:t>
            </a:r>
            <a:r>
              <a:rPr lang="en-US"/>
              <a:t> du </a:t>
            </a:r>
            <a:r>
              <a:rPr lang="en-US" err="1" smtClean="0"/>
              <a:t>vecteur</a:t>
            </a:r>
            <a:r>
              <a:rPr lang="en-US" smtClean="0"/>
              <a:t>                                      </a:t>
            </a:r>
            <a:r>
              <a:rPr lang="en-US" err="1" smtClean="0"/>
              <a:t>exprim</a:t>
            </a:r>
            <a:r>
              <a:rPr lang="pt-BR"/>
              <a:t>é</a:t>
            </a:r>
            <a:r>
              <a:rPr lang="en-US" smtClean="0"/>
              <a:t>e </a:t>
            </a:r>
            <a:r>
              <a:rPr lang="en-US" err="1" smtClean="0"/>
              <a:t>dans</a:t>
            </a:r>
            <a:r>
              <a:rPr lang="en-US" smtClean="0"/>
              <a:t> la base </a:t>
            </a:r>
            <a:r>
              <a:rPr lang="en-US" err="1" smtClean="0"/>
              <a:t>naturelle</a:t>
            </a:r>
            <a:r>
              <a:rPr lang="en-US" smtClean="0"/>
              <a:t>  du plan tangent </a:t>
            </a:r>
            <a:r>
              <a:rPr lang="en-US" err="1" smtClean="0"/>
              <a:t>induit</a:t>
            </a:r>
            <a:r>
              <a:rPr lang="en-US" smtClean="0"/>
              <a:t> par la carte </a:t>
            </a:r>
            <a:r>
              <a:rPr lang="el-GR" smtClean="0"/>
              <a:t>θ</a:t>
            </a:r>
            <a:r>
              <a:rPr lang="en-US" smtClean="0"/>
              <a:t>(.)</a:t>
            </a:r>
            <a:endParaRPr lang="en-US" smtClean="0"/>
          </a:p>
          <a:p>
            <a:endParaRPr lang="en-US"/>
          </a:p>
          <a:p>
            <a:pPr marL="0" indent="0">
              <a:buNone/>
            </a:pPr>
            <a:endParaRPr lang="en-US"/>
          </a:p>
          <a:p>
            <a:r>
              <a:rPr lang="en-US" smtClean="0"/>
              <a:t>La borne </a:t>
            </a:r>
            <a:r>
              <a:rPr lang="en-US"/>
              <a:t>de </a:t>
            </a:r>
            <a:r>
              <a:rPr lang="en-US" err="1"/>
              <a:t>Cramér</a:t>
            </a:r>
            <a:r>
              <a:rPr lang="en-US"/>
              <a:t>–Rao </a:t>
            </a:r>
            <a:r>
              <a:rPr lang="en-US" smtClean="0"/>
              <a:t>pour un </a:t>
            </a:r>
            <a:r>
              <a:rPr lang="en-US" err="1" smtClean="0"/>
              <a:t>estimateur</a:t>
            </a:r>
            <a:r>
              <a:rPr lang="en-US" smtClean="0"/>
              <a:t> non-</a:t>
            </a:r>
            <a:r>
              <a:rPr lang="en-US" err="1" smtClean="0"/>
              <a:t>biais</a:t>
            </a:r>
            <a:r>
              <a:rPr lang="pt-BR" smtClean="0"/>
              <a:t>é</a:t>
            </a:r>
            <a:r>
              <a:rPr lang="en-US" smtClean="0"/>
              <a:t> :</a:t>
            </a:r>
          </a:p>
          <a:p>
            <a:endParaRPr lang="en-US" smtClean="0"/>
          </a:p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164" y="1676525"/>
            <a:ext cx="4029075" cy="7143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5838" y="947826"/>
            <a:ext cx="3648075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5987" y="3986978"/>
            <a:ext cx="1238865" cy="81167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9069" y="5593359"/>
            <a:ext cx="2816486" cy="78599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49714" y="5593359"/>
            <a:ext cx="3438525" cy="73342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38238" y="6373103"/>
            <a:ext cx="3916336" cy="45703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295839" y="5698461"/>
            <a:ext cx="8870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err="1" smtClean="0"/>
              <a:t>alors</a:t>
            </a:r>
            <a:endParaRPr lang="en-US" sz="2800"/>
          </a:p>
        </p:txBody>
      </p:sp>
      <p:sp>
        <p:nvSpPr>
          <p:cNvPr id="15" name="TextBox 14"/>
          <p:cNvSpPr txBox="1"/>
          <p:nvPr/>
        </p:nvSpPr>
        <p:spPr>
          <a:xfrm>
            <a:off x="995420" y="6279381"/>
            <a:ext cx="65742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err="1" smtClean="0"/>
              <a:t>Ordre</a:t>
            </a:r>
            <a:r>
              <a:rPr lang="en-US" sz="2800" smtClean="0"/>
              <a:t> </a:t>
            </a:r>
            <a:r>
              <a:rPr lang="en-US" sz="2800" err="1" smtClean="0"/>
              <a:t>partiel</a:t>
            </a:r>
            <a:r>
              <a:rPr lang="en-US" sz="2800" smtClean="0"/>
              <a:t> </a:t>
            </a:r>
            <a:r>
              <a:rPr lang="en-US" sz="2800" smtClean="0"/>
              <a:t>de </a:t>
            </a:r>
            <a:r>
              <a:rPr lang="en-US" sz="2800" err="1" smtClean="0"/>
              <a:t>Löwner</a:t>
            </a:r>
            <a:r>
              <a:rPr lang="en-US" sz="2800" smtClean="0"/>
              <a:t> </a:t>
            </a:r>
            <a:r>
              <a:rPr lang="en-US" sz="2800" smtClean="0"/>
              <a:t>des matrices </a:t>
            </a:r>
            <a:r>
              <a:rPr lang="en-US" sz="2800" smtClean="0"/>
              <a:t>SPDs :</a:t>
            </a:r>
            <a:endParaRPr lang="en-US" sz="2800"/>
          </a:p>
        </p:txBody>
      </p:sp>
      <p:cxnSp>
        <p:nvCxnSpPr>
          <p:cNvPr id="17" name="Straight Connector 16"/>
          <p:cNvCxnSpPr/>
          <p:nvPr/>
        </p:nvCxnSpPr>
        <p:spPr>
          <a:xfrm>
            <a:off x="859164" y="2466866"/>
            <a:ext cx="3996418" cy="1068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9896406" y="5668855"/>
            <a:ext cx="18463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(ex., le MV)</a:t>
            </a:r>
            <a:endParaRPr lang="en-US" sz="2800"/>
          </a:p>
        </p:txBody>
      </p:sp>
      <p:sp>
        <p:nvSpPr>
          <p:cNvPr id="19" name="TextBox 18"/>
          <p:cNvSpPr txBox="1"/>
          <p:nvPr/>
        </p:nvSpPr>
        <p:spPr>
          <a:xfrm>
            <a:off x="1799145" y="2948872"/>
            <a:ext cx="2535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smtClean="0"/>
              <a:t> </a:t>
            </a:r>
            <a:endParaRPr lang="en-US" sz="240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83229" y="4096169"/>
            <a:ext cx="4810125" cy="65722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711199" y="4066609"/>
            <a:ext cx="4143375" cy="62865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59220" y="1686287"/>
            <a:ext cx="5800725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306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4520" y="4239786"/>
            <a:ext cx="5040086" cy="240004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943" y="212611"/>
            <a:ext cx="11789228" cy="1325563"/>
          </a:xfrm>
        </p:spPr>
        <p:txBody>
          <a:bodyPr/>
          <a:lstStyle/>
          <a:p>
            <a:r>
              <a:rPr lang="en-US" b="1" err="1" smtClean="0">
                <a:solidFill>
                  <a:schemeClr val="accent1"/>
                </a:solidFill>
              </a:rPr>
              <a:t>Repr</a:t>
            </a:r>
            <a:r>
              <a:rPr lang="pt-BR" b="1">
                <a:solidFill>
                  <a:schemeClr val="accent1"/>
                </a:solidFill>
              </a:rPr>
              <a:t>é</a:t>
            </a:r>
            <a:r>
              <a:rPr lang="en-US" b="1" err="1" smtClean="0">
                <a:solidFill>
                  <a:schemeClr val="accent1"/>
                </a:solidFill>
              </a:rPr>
              <a:t>sentation</a:t>
            </a:r>
            <a:r>
              <a:rPr lang="en-US" b="1" smtClean="0">
                <a:solidFill>
                  <a:schemeClr val="accent1"/>
                </a:solidFill>
              </a:rPr>
              <a:t> du plan tangent pour </a:t>
            </a:r>
            <a:r>
              <a:rPr lang="en-US" b="1" err="1" smtClean="0">
                <a:solidFill>
                  <a:schemeClr val="accent1"/>
                </a:solidFill>
              </a:rPr>
              <a:t>une</a:t>
            </a:r>
            <a:r>
              <a:rPr lang="en-US" b="1" smtClean="0">
                <a:solidFill>
                  <a:schemeClr val="accent1"/>
                </a:solidFill>
              </a:rPr>
              <a:t> </a:t>
            </a:r>
            <a:r>
              <a:rPr lang="en-US" b="1" err="1" smtClean="0">
                <a:solidFill>
                  <a:schemeClr val="accent1"/>
                </a:solidFill>
              </a:rPr>
              <a:t>vari</a:t>
            </a:r>
            <a:r>
              <a:rPr lang="pt-BR" b="1">
                <a:solidFill>
                  <a:schemeClr val="accent1"/>
                </a:solidFill>
              </a:rPr>
              <a:t>é</a:t>
            </a:r>
            <a:r>
              <a:rPr lang="en-US" b="1" smtClean="0">
                <a:solidFill>
                  <a:schemeClr val="accent1"/>
                </a:solidFill>
              </a:rPr>
              <a:t>t</a:t>
            </a:r>
            <a:r>
              <a:rPr lang="pt-BR" b="1">
                <a:solidFill>
                  <a:schemeClr val="accent1"/>
                </a:solidFill>
              </a:rPr>
              <a:t>é</a:t>
            </a:r>
            <a:r>
              <a:rPr lang="en-US" b="1" smtClean="0">
                <a:solidFill>
                  <a:schemeClr val="accent1"/>
                </a:solidFill>
              </a:rPr>
              <a:t> issue d'un mod</a:t>
            </a:r>
            <a:r>
              <a:rPr lang="pt-BR" b="1">
                <a:solidFill>
                  <a:schemeClr val="accent1"/>
                </a:solidFill>
              </a:rPr>
              <a:t>è</a:t>
            </a:r>
            <a:r>
              <a:rPr lang="en-US" b="1" smtClean="0">
                <a:solidFill>
                  <a:schemeClr val="accent1"/>
                </a:solidFill>
              </a:rPr>
              <a:t>le </a:t>
            </a:r>
            <a:r>
              <a:rPr lang="en-US" b="1" err="1" smtClean="0">
                <a:solidFill>
                  <a:schemeClr val="accent1"/>
                </a:solidFill>
              </a:rPr>
              <a:t>statistique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520" y="1771197"/>
            <a:ext cx="11753566" cy="4351338"/>
          </a:xfrm>
        </p:spPr>
        <p:txBody>
          <a:bodyPr/>
          <a:lstStyle/>
          <a:p>
            <a:r>
              <a:rPr lang="en-US" err="1" smtClean="0"/>
              <a:t>Dans</a:t>
            </a:r>
            <a:r>
              <a:rPr lang="en-US" smtClean="0"/>
              <a:t> le plan tangent, on </a:t>
            </a:r>
            <a:r>
              <a:rPr lang="en-US" err="1" smtClean="0"/>
              <a:t>peut</a:t>
            </a:r>
            <a:r>
              <a:rPr lang="en-US" smtClean="0"/>
              <a:t> </a:t>
            </a:r>
            <a:r>
              <a:rPr lang="en-US" err="1" smtClean="0"/>
              <a:t>choisir</a:t>
            </a:r>
            <a:r>
              <a:rPr lang="en-US" smtClean="0"/>
              <a:t> </a:t>
            </a:r>
            <a:r>
              <a:rPr lang="en-US" err="1" smtClean="0"/>
              <a:t>parmi</a:t>
            </a:r>
            <a:r>
              <a:rPr lang="en-US" smtClean="0"/>
              <a:t> </a:t>
            </a:r>
            <a:r>
              <a:rPr lang="en-US" err="1" smtClean="0"/>
              <a:t>une</a:t>
            </a:r>
            <a:r>
              <a:rPr lang="en-US" smtClean="0"/>
              <a:t> </a:t>
            </a:r>
            <a:r>
              <a:rPr lang="en-US" err="1" smtClean="0"/>
              <a:t>infinit</a:t>
            </a:r>
            <a:r>
              <a:rPr lang="pt-BR"/>
              <a:t>é</a:t>
            </a:r>
            <a:r>
              <a:rPr lang="en-US" smtClean="0"/>
              <a:t> de bases !</a:t>
            </a:r>
          </a:p>
          <a:p>
            <a:r>
              <a:rPr lang="en-US" smtClean="0"/>
              <a:t>La m</a:t>
            </a:r>
            <a:r>
              <a:rPr lang="pt-BR"/>
              <a:t>é</a:t>
            </a:r>
            <a:r>
              <a:rPr lang="en-US" err="1" smtClean="0"/>
              <a:t>trique</a:t>
            </a:r>
            <a:r>
              <a:rPr lang="en-US" smtClean="0"/>
              <a:t> </a:t>
            </a:r>
            <a:r>
              <a:rPr lang="en-US" err="1" smtClean="0"/>
              <a:t>est</a:t>
            </a:r>
            <a:r>
              <a:rPr lang="en-US" smtClean="0"/>
              <a:t> </a:t>
            </a:r>
            <a:r>
              <a:rPr lang="en-US" err="1" smtClean="0"/>
              <a:t>invariante</a:t>
            </a:r>
            <a:r>
              <a:rPr lang="en-US" smtClean="0"/>
              <a:t> par </a:t>
            </a:r>
            <a:r>
              <a:rPr lang="en-US" err="1" smtClean="0"/>
              <a:t>changement</a:t>
            </a:r>
            <a:r>
              <a:rPr lang="en-US" smtClean="0"/>
              <a:t> de base : </a:t>
            </a:r>
            <a:r>
              <a:rPr lang="en-US" err="1" smtClean="0"/>
              <a:t>seules</a:t>
            </a:r>
            <a:r>
              <a:rPr lang="en-US" smtClean="0"/>
              <a:t> les </a:t>
            </a:r>
            <a:r>
              <a:rPr lang="en-US" err="1" smtClean="0"/>
              <a:t>composantes</a:t>
            </a:r>
            <a:r>
              <a:rPr lang="en-US" smtClean="0"/>
              <a:t> des </a:t>
            </a:r>
            <a:r>
              <a:rPr lang="en-US" err="1" smtClean="0"/>
              <a:t>vecteurs</a:t>
            </a:r>
            <a:r>
              <a:rPr lang="en-US" smtClean="0"/>
              <a:t> </a:t>
            </a:r>
            <a:r>
              <a:rPr lang="en-US" err="1" smtClean="0"/>
              <a:t>changent</a:t>
            </a:r>
            <a:r>
              <a:rPr lang="en-US" smtClean="0"/>
              <a:t>.</a:t>
            </a:r>
          </a:p>
          <a:p>
            <a:r>
              <a:rPr lang="en-US" smtClean="0"/>
              <a:t>On </a:t>
            </a:r>
            <a:r>
              <a:rPr lang="en-US" err="1" smtClean="0"/>
              <a:t>exprime</a:t>
            </a:r>
            <a:r>
              <a:rPr lang="en-US" smtClean="0"/>
              <a:t> un </a:t>
            </a:r>
            <a:r>
              <a:rPr lang="en-US" err="1" smtClean="0"/>
              <a:t>vecteur</a:t>
            </a:r>
            <a:r>
              <a:rPr lang="en-US" smtClean="0"/>
              <a:t> v par </a:t>
            </a:r>
            <a:r>
              <a:rPr lang="en-US" err="1" smtClean="0"/>
              <a:t>une</a:t>
            </a:r>
            <a:r>
              <a:rPr lang="en-US" smtClean="0"/>
              <a:t> </a:t>
            </a:r>
            <a:r>
              <a:rPr lang="en-US" b="1" smtClean="0">
                <a:solidFill>
                  <a:srgbClr val="FF0000"/>
                </a:solidFill>
              </a:rPr>
              <a:t>repr</a:t>
            </a:r>
            <a:r>
              <a:rPr lang="pt-BR" b="1">
                <a:solidFill>
                  <a:srgbClr val="FF0000"/>
                </a:solidFill>
              </a:rPr>
              <a:t>é</a:t>
            </a:r>
            <a:r>
              <a:rPr lang="en-US" b="1" smtClean="0">
                <a:solidFill>
                  <a:srgbClr val="FF0000"/>
                </a:solidFill>
              </a:rPr>
              <a:t>sentation </a:t>
            </a:r>
            <a:r>
              <a:rPr lang="en-US" smtClean="0"/>
              <a:t>v(x)</a:t>
            </a:r>
          </a:p>
          <a:p>
            <a:r>
              <a:rPr lang="en-US" smtClean="0"/>
              <a:t>Les </a:t>
            </a:r>
            <a:r>
              <a:rPr lang="en-US" err="1"/>
              <a:t>vecteurs</a:t>
            </a:r>
            <a:r>
              <a:rPr lang="en-US"/>
              <a:t> </a:t>
            </a:r>
            <a:r>
              <a:rPr lang="en-US" smtClean="0"/>
              <a:t>de </a:t>
            </a:r>
            <a:r>
              <a:rPr lang="en-US"/>
              <a:t>la </a:t>
            </a:r>
            <a:r>
              <a:rPr lang="en-US" smtClean="0"/>
              <a:t>base T</a:t>
            </a:r>
            <a:r>
              <a:rPr lang="el-GR" baseline="-25000" smtClean="0"/>
              <a:t>θ</a:t>
            </a:r>
            <a:r>
              <a:rPr lang="en-US" smtClean="0"/>
              <a:t> </a:t>
            </a:r>
            <a:r>
              <a:rPr lang="en-US" err="1" smtClean="0"/>
              <a:t>sont</a:t>
            </a:r>
            <a:r>
              <a:rPr lang="en-US" smtClean="0"/>
              <a:t> les </a:t>
            </a:r>
            <a:r>
              <a:rPr lang="en-US" b="1" err="1">
                <a:solidFill>
                  <a:srgbClr val="FF0000"/>
                </a:solidFill>
              </a:rPr>
              <a:t>vecteurs</a:t>
            </a:r>
            <a:r>
              <a:rPr lang="en-US" b="1">
                <a:solidFill>
                  <a:srgbClr val="FF0000"/>
                </a:solidFill>
              </a:rPr>
              <a:t> scores </a:t>
            </a:r>
            <a:r>
              <a:rPr lang="en-US"/>
              <a:t>:</a:t>
            </a:r>
          </a:p>
          <a:p>
            <a:pPr marL="0" indent="0">
              <a:buNone/>
            </a:pPr>
            <a:endParaRPr lang="en-US"/>
          </a:p>
          <a:p>
            <a:r>
              <a:rPr lang="en-US" smtClean="0"/>
              <a:t>Le </a:t>
            </a:r>
            <a:r>
              <a:rPr lang="en-US" err="1" smtClean="0"/>
              <a:t>produit</a:t>
            </a:r>
            <a:r>
              <a:rPr lang="en-US" smtClean="0"/>
              <a:t> </a:t>
            </a:r>
            <a:r>
              <a:rPr lang="en-US" err="1" smtClean="0"/>
              <a:t>scalaire</a:t>
            </a:r>
            <a:r>
              <a:rPr lang="en-US" smtClean="0"/>
              <a:t> se r</a:t>
            </a:r>
            <a:r>
              <a:rPr lang="pt-BR" smtClean="0"/>
              <a:t>é</a:t>
            </a:r>
            <a:r>
              <a:rPr lang="en-US" smtClean="0"/>
              <a:t>interpr</a:t>
            </a:r>
            <a:r>
              <a:rPr lang="pt-BR" smtClean="0"/>
              <a:t>è</a:t>
            </a:r>
            <a:r>
              <a:rPr lang="en-US" smtClean="0"/>
              <a:t>te </a:t>
            </a:r>
            <a:r>
              <a:rPr lang="en-US" err="1" smtClean="0"/>
              <a:t>comme</a:t>
            </a:r>
            <a:r>
              <a:rPr lang="en-US" smtClean="0"/>
              <a:t> suit: 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973603" y="1076509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/>
          </a:p>
        </p:txBody>
      </p:sp>
      <p:sp>
        <p:nvSpPr>
          <p:cNvPr id="6" name="Rectangle 5"/>
          <p:cNvSpPr/>
          <p:nvPr/>
        </p:nvSpPr>
        <p:spPr>
          <a:xfrm>
            <a:off x="3048000" y="31058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761" y="4141625"/>
            <a:ext cx="5353050" cy="6572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93660" y="3593254"/>
            <a:ext cx="3284844" cy="62644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0179" y="5233651"/>
            <a:ext cx="6134100" cy="6381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60154" y="5572615"/>
            <a:ext cx="928586" cy="29921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4761" y="5915927"/>
            <a:ext cx="4324350" cy="7239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616744" y="6546654"/>
            <a:ext cx="4160384" cy="1068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683015" y="5255140"/>
            <a:ext cx="1005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Bartlett I</a:t>
            </a:r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262300" y="6488668"/>
            <a:ext cx="1144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 smtClean="0"/>
              <a:t>Esp</a:t>
            </a:r>
            <a:r>
              <a:rPr lang="pt-BR"/>
              <a:t>é</a:t>
            </a:r>
            <a:r>
              <a:rPr lang="en-US" err="1" smtClean="0"/>
              <a:t>rance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729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380" y="1215017"/>
            <a:ext cx="6513449" cy="5181318"/>
          </a:xfrm>
        </p:spPr>
        <p:txBody>
          <a:bodyPr/>
          <a:lstStyle/>
          <a:p>
            <a:r>
              <a:rPr lang="en-US" smtClean="0"/>
              <a:t>M</a:t>
            </a:r>
            <a:r>
              <a:rPr lang="pt-BR"/>
              <a:t>é</a:t>
            </a:r>
            <a:r>
              <a:rPr lang="en-US" err="1" smtClean="0"/>
              <a:t>trique</a:t>
            </a:r>
            <a:r>
              <a:rPr lang="en-US" smtClean="0"/>
              <a:t> de Fisher :</a:t>
            </a:r>
          </a:p>
          <a:p>
            <a:r>
              <a:rPr lang="en-US" smtClean="0"/>
              <a:t>On </a:t>
            </a:r>
            <a:r>
              <a:rPr lang="en-US" err="1" smtClean="0"/>
              <a:t>visualise</a:t>
            </a:r>
            <a:r>
              <a:rPr lang="en-US" smtClean="0"/>
              <a:t> I(</a:t>
            </a:r>
            <a:r>
              <a:rPr lang="el-GR" smtClean="0"/>
              <a:t>θ</a:t>
            </a:r>
            <a:r>
              <a:rPr lang="en-US" smtClean="0"/>
              <a:t>) par un </a:t>
            </a:r>
            <a:r>
              <a:rPr lang="en-US" err="1" smtClean="0"/>
              <a:t>ellipsoide</a:t>
            </a:r>
            <a:endParaRPr lang="en-US"/>
          </a:p>
          <a:p>
            <a:r>
              <a:rPr lang="en-US" smtClean="0"/>
              <a:t>On </a:t>
            </a:r>
            <a:r>
              <a:rPr lang="en-US" err="1" smtClean="0"/>
              <a:t>visualise</a:t>
            </a:r>
            <a:r>
              <a:rPr lang="en-US" smtClean="0"/>
              <a:t> </a:t>
            </a:r>
            <a:r>
              <a:rPr lang="en-US"/>
              <a:t>le champ de </a:t>
            </a:r>
            <a:r>
              <a:rPr lang="en-US" err="1"/>
              <a:t>tenseur</a:t>
            </a:r>
            <a:r>
              <a:rPr lang="en-US"/>
              <a:t> </a:t>
            </a:r>
            <a:r>
              <a:rPr lang="en-US" smtClean="0"/>
              <a:t>m</a:t>
            </a:r>
            <a:r>
              <a:rPr lang="pt-BR"/>
              <a:t>é</a:t>
            </a:r>
            <a:r>
              <a:rPr lang="en-US" err="1" smtClean="0"/>
              <a:t>trique</a:t>
            </a:r>
            <a:r>
              <a:rPr lang="en-US" smtClean="0"/>
              <a:t> </a:t>
            </a:r>
            <a:r>
              <a:rPr lang="en-US"/>
              <a:t>avec les </a:t>
            </a:r>
            <a:r>
              <a:rPr lang="en-US" b="1">
                <a:solidFill>
                  <a:srgbClr val="FF0000"/>
                </a:solidFill>
              </a:rPr>
              <a:t>indicatrices de </a:t>
            </a:r>
            <a:r>
              <a:rPr lang="en-US" b="1" err="1">
                <a:solidFill>
                  <a:srgbClr val="FF0000"/>
                </a:solidFill>
              </a:rPr>
              <a:t>Tissot</a:t>
            </a:r>
            <a:r>
              <a:rPr lang="en-US" b="1">
                <a:solidFill>
                  <a:srgbClr val="FF0000"/>
                </a:solidFill>
              </a:rPr>
              <a:t> </a:t>
            </a:r>
            <a:r>
              <a:rPr lang="en-US"/>
              <a:t>:</a:t>
            </a:r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r>
              <a:rPr lang="en-US" err="1" smtClean="0"/>
              <a:t>Visualiser</a:t>
            </a:r>
            <a:r>
              <a:rPr lang="en-US" smtClean="0"/>
              <a:t> la borne CR:</a:t>
            </a:r>
            <a:endParaRPr lang="en-US" smtClean="0"/>
          </a:p>
          <a:p>
            <a:r>
              <a:rPr lang="en-US" smtClean="0"/>
              <a:t>Pour </a:t>
            </a:r>
            <a:r>
              <a:rPr lang="en-US" err="1" smtClean="0"/>
              <a:t>chaque</a:t>
            </a:r>
            <a:r>
              <a:rPr lang="en-US" smtClean="0"/>
              <a:t> position </a:t>
            </a:r>
            <a:r>
              <a:rPr lang="en-US" err="1" smtClean="0"/>
              <a:t>d'une</a:t>
            </a:r>
            <a:r>
              <a:rPr lang="en-US" smtClean="0"/>
              <a:t> grille (</a:t>
            </a:r>
            <a:r>
              <a:rPr lang="el-GR" smtClean="0"/>
              <a:t>μ</a:t>
            </a:r>
            <a:r>
              <a:rPr lang="en-US" smtClean="0"/>
              <a:t>,</a:t>
            </a:r>
            <a:r>
              <a:rPr lang="el-GR" smtClean="0"/>
              <a:t>σ</a:t>
            </a:r>
            <a:r>
              <a:rPr lang="en-US" smtClean="0"/>
              <a:t>) :</a:t>
            </a:r>
          </a:p>
          <a:p>
            <a:pPr marL="0" indent="0">
              <a:buNone/>
            </a:pPr>
            <a:r>
              <a:rPr lang="en-US" smtClean="0"/>
              <a:t>- </a:t>
            </a:r>
            <a:r>
              <a:rPr lang="en-US" smtClean="0"/>
              <a:t>g</a:t>
            </a:r>
            <a:r>
              <a:rPr lang="pt-BR" smtClean="0"/>
              <a:t>é</a:t>
            </a:r>
            <a:r>
              <a:rPr lang="en-US" smtClean="0"/>
              <a:t>n</a:t>
            </a:r>
            <a:r>
              <a:rPr lang="pt-BR" smtClean="0"/>
              <a:t>é</a:t>
            </a:r>
            <a:r>
              <a:rPr lang="en-US" smtClean="0"/>
              <a:t>re </a:t>
            </a:r>
            <a:r>
              <a:rPr lang="en-US" err="1" smtClean="0"/>
              <a:t>iid</a:t>
            </a:r>
            <a:r>
              <a:rPr lang="en-US" smtClean="0"/>
              <a:t> </a:t>
            </a:r>
            <a:r>
              <a:rPr lang="pt-BR" smtClean="0"/>
              <a:t>é</a:t>
            </a:r>
            <a:r>
              <a:rPr lang="en-US" err="1" smtClean="0"/>
              <a:t>chantillons</a:t>
            </a:r>
            <a:r>
              <a:rPr lang="en-US" smtClean="0"/>
              <a:t> </a:t>
            </a:r>
            <a:r>
              <a:rPr lang="en-US" err="1" smtClean="0"/>
              <a:t>iid</a:t>
            </a:r>
            <a:r>
              <a:rPr lang="en-US" smtClean="0"/>
              <a:t>  N</a:t>
            </a:r>
            <a:r>
              <a:rPr lang="en-US"/>
              <a:t> (</a:t>
            </a:r>
            <a:r>
              <a:rPr lang="el-GR"/>
              <a:t>μ</a:t>
            </a:r>
            <a:r>
              <a:rPr lang="en-US"/>
              <a:t>,</a:t>
            </a:r>
            <a:r>
              <a:rPr lang="el-GR"/>
              <a:t>σ</a:t>
            </a:r>
            <a:r>
              <a:rPr lang="en-US" smtClean="0"/>
              <a:t>)</a:t>
            </a:r>
          </a:p>
          <a:p>
            <a:pPr marL="0" indent="0">
              <a:buNone/>
            </a:pPr>
            <a:r>
              <a:rPr lang="en-US" smtClean="0"/>
              <a:t>- </a:t>
            </a:r>
            <a:r>
              <a:rPr lang="en-US" err="1" smtClean="0"/>
              <a:t>estime</a:t>
            </a:r>
            <a:r>
              <a:rPr lang="en-US" smtClean="0"/>
              <a:t> </a:t>
            </a:r>
            <a:r>
              <a:rPr lang="en-US" smtClean="0"/>
              <a:t>le maximum de </a:t>
            </a:r>
            <a:r>
              <a:rPr lang="en-US" err="1" smtClean="0"/>
              <a:t>vraisemblance</a:t>
            </a:r>
            <a:endParaRPr lang="en-US" smtClean="0"/>
          </a:p>
          <a:p>
            <a:pPr marL="0" indent="0">
              <a:buNone/>
            </a:pPr>
            <a:r>
              <a:rPr lang="en-US" smtClean="0"/>
              <a:t>- </a:t>
            </a:r>
            <a:r>
              <a:rPr lang="en-US" smtClean="0"/>
              <a:t>r</a:t>
            </a:r>
            <a:r>
              <a:rPr lang="pt-BR" smtClean="0"/>
              <a:t>é</a:t>
            </a:r>
            <a:r>
              <a:rPr lang="en-US" smtClean="0"/>
              <a:t>p</a:t>
            </a:r>
            <a:r>
              <a:rPr lang="pt-BR" smtClean="0"/>
              <a:t>è</a:t>
            </a:r>
            <a:r>
              <a:rPr lang="en-US" err="1" smtClean="0"/>
              <a:t>te</a:t>
            </a:r>
            <a:r>
              <a:rPr lang="en-US" smtClean="0"/>
              <a:t> </a:t>
            </a:r>
            <a:r>
              <a:rPr lang="en-US" smtClean="0"/>
              <a:t>k </a:t>
            </a:r>
            <a:r>
              <a:rPr lang="en-US" err="1" smtClean="0"/>
              <a:t>fois</a:t>
            </a:r>
            <a:r>
              <a:rPr lang="en-US" smtClean="0"/>
              <a:t> pour </a:t>
            </a:r>
            <a:r>
              <a:rPr lang="en-US" err="1" smtClean="0"/>
              <a:t>obtenir</a:t>
            </a:r>
            <a:r>
              <a:rPr lang="en-US" smtClean="0"/>
              <a:t> un </a:t>
            </a:r>
            <a:r>
              <a:rPr lang="en-US" err="1" smtClean="0"/>
              <a:t>estimateur</a:t>
            </a:r>
            <a:r>
              <a:rPr lang="en-US" smtClean="0"/>
              <a:t> </a:t>
            </a:r>
            <a:r>
              <a:rPr lang="en-US" err="1" smtClean="0"/>
              <a:t>empirique</a:t>
            </a:r>
            <a:r>
              <a:rPr lang="en-US"/>
              <a:t> </a:t>
            </a:r>
            <a:r>
              <a:rPr lang="en-US" smtClean="0"/>
              <a:t>de </a:t>
            </a:r>
            <a:r>
              <a:rPr lang="en-US" smtClean="0"/>
              <a:t>la </a:t>
            </a:r>
            <a:r>
              <a:rPr lang="en-US" err="1" smtClean="0"/>
              <a:t>matrice</a:t>
            </a:r>
            <a:r>
              <a:rPr lang="en-US" smtClean="0"/>
              <a:t> </a:t>
            </a:r>
            <a:r>
              <a:rPr lang="en-US" smtClean="0"/>
              <a:t>de covariance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9626" y="3432517"/>
            <a:ext cx="2841121" cy="2968972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3454" y="-181717"/>
            <a:ext cx="12310946" cy="1325563"/>
          </a:xfrm>
        </p:spPr>
        <p:txBody>
          <a:bodyPr>
            <a:normAutofit/>
          </a:bodyPr>
          <a:lstStyle/>
          <a:p>
            <a:r>
              <a:rPr lang="en-US" sz="4000" b="1" err="1" smtClean="0">
                <a:solidFill>
                  <a:schemeClr val="accent1"/>
                </a:solidFill>
              </a:rPr>
              <a:t>Visualiser</a:t>
            </a:r>
            <a:r>
              <a:rPr lang="en-US" sz="4000" b="1" smtClean="0">
                <a:solidFill>
                  <a:schemeClr val="accent1"/>
                </a:solidFill>
              </a:rPr>
              <a:t> la m</a:t>
            </a:r>
            <a:r>
              <a:rPr lang="pt-BR" sz="4000" b="1" smtClean="0">
                <a:solidFill>
                  <a:schemeClr val="accent1"/>
                </a:solidFill>
              </a:rPr>
              <a:t>é</a:t>
            </a:r>
            <a:r>
              <a:rPr lang="en-US" sz="4000" b="1" err="1" smtClean="0">
                <a:solidFill>
                  <a:schemeClr val="accent1"/>
                </a:solidFill>
              </a:rPr>
              <a:t>trique</a:t>
            </a:r>
            <a:r>
              <a:rPr lang="en-US" sz="4000" b="1" smtClean="0">
                <a:solidFill>
                  <a:schemeClr val="accent1"/>
                </a:solidFill>
              </a:rPr>
              <a:t> de Fisher et la borne </a:t>
            </a:r>
            <a:r>
              <a:rPr lang="en-US" sz="4000" b="1" err="1" smtClean="0">
                <a:solidFill>
                  <a:schemeClr val="accent1"/>
                </a:solidFill>
              </a:rPr>
              <a:t>Cramér</a:t>
            </a:r>
            <a:r>
              <a:rPr lang="en-US" sz="4000" b="1" smtClean="0">
                <a:solidFill>
                  <a:schemeClr val="accent1"/>
                </a:solidFill>
              </a:rPr>
              <a:t>–Rao</a:t>
            </a:r>
            <a:r>
              <a:rPr lang="en-US" sz="4000" b="1" smtClean="0">
                <a:solidFill>
                  <a:schemeClr val="accent1"/>
                </a:solidFill>
              </a:rPr>
              <a:t> </a:t>
            </a:r>
            <a:endParaRPr lang="en-US" sz="4000" b="1">
              <a:solidFill>
                <a:schemeClr val="accent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5808" y="3528462"/>
            <a:ext cx="2612949" cy="72919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501510" y="3071206"/>
            <a:ext cx="66925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smtClean="0">
                <a:solidFill>
                  <a:srgbClr val="FF0000"/>
                </a:solidFill>
              </a:rPr>
              <a:t>Inverse de la MIF </a:t>
            </a:r>
            <a:r>
              <a:rPr lang="en-US" sz="2000" b="1">
                <a:solidFill>
                  <a:srgbClr val="FF0000"/>
                </a:solidFill>
              </a:rPr>
              <a:t>(indicatrices de </a:t>
            </a:r>
            <a:r>
              <a:rPr lang="en-US" sz="2000" b="1" err="1">
                <a:solidFill>
                  <a:srgbClr val="FF0000"/>
                </a:solidFill>
              </a:rPr>
              <a:t>Tissot</a:t>
            </a:r>
            <a:r>
              <a:rPr lang="en-US" sz="2000" b="1">
                <a:solidFill>
                  <a:srgbClr val="FF0000"/>
                </a:solidFill>
              </a:rPr>
              <a:t>)</a:t>
            </a:r>
            <a:endParaRPr lang="en-US" sz="200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5808" y="1072675"/>
            <a:ext cx="4029075" cy="7143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62528" y="6418531"/>
            <a:ext cx="1939738" cy="45143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080657" y="6334780"/>
            <a:ext cx="29979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 le </a:t>
            </a:r>
            <a:r>
              <a:rPr lang="en-US" sz="2800" smtClean="0"/>
              <a:t>demi </a:t>
            </a:r>
            <a:r>
              <a:rPr lang="en-US" sz="2800" smtClean="0"/>
              <a:t>plan (</a:t>
            </a:r>
            <a:r>
              <a:rPr lang="el-GR" sz="2800" smtClean="0"/>
              <a:t>μ</a:t>
            </a:r>
            <a:r>
              <a:rPr lang="en-US" sz="2800" smtClean="0"/>
              <a:t>,</a:t>
            </a:r>
            <a:r>
              <a:rPr lang="el-GR" sz="2800" smtClean="0"/>
              <a:t>σ</a:t>
            </a:r>
            <a:r>
              <a:rPr lang="en-US" sz="2800" smtClean="0"/>
              <a:t>)  </a:t>
            </a:r>
            <a:endParaRPr lang="en-US" sz="2800"/>
          </a:p>
        </p:txBody>
      </p:sp>
      <p:pic>
        <p:nvPicPr>
          <p:cNvPr id="1026" name="Picture 2" descr="https://upload.wikimedia.org/wikipedia/commons/8/87/Tissot_mercator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818" y="919115"/>
            <a:ext cx="2248520" cy="2083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/>
          <p:cNvSpPr/>
          <p:nvPr/>
        </p:nvSpPr>
        <p:spPr>
          <a:xfrm rot="5400000">
            <a:off x="10608062" y="1518951"/>
            <a:ext cx="1261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latin typeface="Source Sans Pro"/>
              </a:rPr>
              <a:t>© </a:t>
            </a:r>
            <a:r>
              <a:rPr lang="en-US" err="1" smtClean="0">
                <a:latin typeface="Source Sans Pro"/>
              </a:rPr>
              <a:t>wikipedia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639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606" y="3565873"/>
            <a:ext cx="3825965" cy="978508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98008" y="-60531"/>
            <a:ext cx="10515600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La distance de Rao sur la </a:t>
            </a:r>
            <a:r>
              <a:rPr lang="en-US" b="1" err="1" smtClean="0">
                <a:solidFill>
                  <a:schemeClr val="accent1"/>
                </a:solidFill>
              </a:rPr>
              <a:t>vari</a:t>
            </a:r>
            <a:r>
              <a:rPr lang="pt-BR" b="1">
                <a:solidFill>
                  <a:schemeClr val="accent1"/>
                </a:solidFill>
              </a:rPr>
              <a:t>é</a:t>
            </a:r>
            <a:r>
              <a:rPr lang="en-US" b="1" smtClean="0">
                <a:solidFill>
                  <a:schemeClr val="accent1"/>
                </a:solidFill>
              </a:rPr>
              <a:t>t</a:t>
            </a:r>
            <a:r>
              <a:rPr lang="pt-BR" b="1">
                <a:solidFill>
                  <a:schemeClr val="accent1"/>
                </a:solidFill>
              </a:rPr>
              <a:t>é</a:t>
            </a:r>
            <a:r>
              <a:rPr lang="en-US" b="1" smtClean="0">
                <a:solidFill>
                  <a:schemeClr val="accent1"/>
                </a:solidFill>
              </a:rPr>
              <a:t> </a:t>
            </a:r>
            <a:r>
              <a:rPr lang="en-US" b="1" smtClean="0">
                <a:solidFill>
                  <a:schemeClr val="accent1"/>
                </a:solidFill>
              </a:rPr>
              <a:t>de Fisher</a:t>
            </a:r>
            <a:endParaRPr lang="en-US" b="1">
              <a:solidFill>
                <a:schemeClr val="accent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2956" y="4315539"/>
            <a:ext cx="1649595" cy="63578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11299" y="4544382"/>
            <a:ext cx="1138942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/>
              <a:t>En </a:t>
            </a:r>
            <a:r>
              <a:rPr lang="en-US" sz="2800" err="1" smtClean="0"/>
              <a:t>pratique</a:t>
            </a:r>
            <a:r>
              <a:rPr lang="en-US" sz="2800" smtClean="0"/>
              <a:t>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err="1" smtClean="0"/>
              <a:t>doit</a:t>
            </a:r>
            <a:r>
              <a:rPr lang="en-US" sz="2800" smtClean="0"/>
              <a:t> </a:t>
            </a:r>
            <a:r>
              <a:rPr lang="en-US" sz="2800" err="1" smtClean="0"/>
              <a:t>calculer</a:t>
            </a:r>
            <a:r>
              <a:rPr lang="en-US" sz="2800" smtClean="0"/>
              <a:t> les </a:t>
            </a:r>
            <a:r>
              <a:rPr lang="en-US" sz="2800" smtClean="0"/>
              <a:t>g</a:t>
            </a:r>
            <a:r>
              <a:rPr lang="pt-BR" sz="2800"/>
              <a:t>é</a:t>
            </a:r>
            <a:r>
              <a:rPr lang="en-US" sz="2800" smtClean="0"/>
              <a:t>od</a:t>
            </a:r>
            <a:r>
              <a:rPr lang="pt-BR" sz="2800"/>
              <a:t>é</a:t>
            </a:r>
            <a:r>
              <a:rPr lang="en-US" sz="2800" err="1" smtClean="0"/>
              <a:t>siques</a:t>
            </a:r>
            <a:r>
              <a:rPr lang="en-US" sz="2800" smtClean="0"/>
              <a:t> qui </a:t>
            </a:r>
            <a:r>
              <a:rPr lang="en-US" sz="2800" err="1" smtClean="0"/>
              <a:t>sont</a:t>
            </a:r>
            <a:r>
              <a:rPr lang="en-US" sz="2800" smtClean="0"/>
              <a:t> </a:t>
            </a:r>
            <a:r>
              <a:rPr lang="en-US" sz="2800" err="1" smtClean="0"/>
              <a:t>caracteris</a:t>
            </a:r>
            <a:r>
              <a:rPr lang="pt-BR" sz="2800"/>
              <a:t>é</a:t>
            </a:r>
            <a:r>
              <a:rPr lang="en-US" sz="2800" err="1" smtClean="0"/>
              <a:t>es</a:t>
            </a:r>
            <a:r>
              <a:rPr lang="en-US" sz="2800" smtClean="0"/>
              <a:t> </a:t>
            </a:r>
            <a:r>
              <a:rPr lang="en-US" sz="2800" err="1" smtClean="0"/>
              <a:t>localement</a:t>
            </a:r>
            <a:r>
              <a:rPr lang="en-US" sz="2800" smtClean="0"/>
              <a:t> </a:t>
            </a:r>
            <a:r>
              <a:rPr lang="en-US" sz="2800" err="1" smtClean="0"/>
              <a:t>comme</a:t>
            </a:r>
            <a:r>
              <a:rPr lang="en-US" sz="2800" smtClean="0"/>
              <a:t> les </a:t>
            </a:r>
            <a:r>
              <a:rPr lang="en-US" sz="2800" b="1" err="1" smtClean="0">
                <a:solidFill>
                  <a:srgbClr val="FF0000"/>
                </a:solidFill>
              </a:rPr>
              <a:t>courbes</a:t>
            </a:r>
            <a:r>
              <a:rPr lang="en-US" sz="2800" b="1" smtClean="0">
                <a:solidFill>
                  <a:srgbClr val="FF0000"/>
                </a:solidFill>
              </a:rPr>
              <a:t> de </a:t>
            </a:r>
            <a:r>
              <a:rPr lang="en-US" sz="2800" b="1" err="1" smtClean="0">
                <a:solidFill>
                  <a:srgbClr val="FF0000"/>
                </a:solidFill>
              </a:rPr>
              <a:t>longueurs</a:t>
            </a:r>
            <a:r>
              <a:rPr lang="en-US" sz="2800" b="1" smtClean="0">
                <a:solidFill>
                  <a:srgbClr val="FF0000"/>
                </a:solidFill>
              </a:rPr>
              <a:t> </a:t>
            </a:r>
            <a:r>
              <a:rPr lang="en-US" sz="2800" b="1" err="1" smtClean="0">
                <a:solidFill>
                  <a:srgbClr val="FF0000"/>
                </a:solidFill>
              </a:rPr>
              <a:t>minimisantes</a:t>
            </a:r>
            <a:r>
              <a:rPr lang="en-US" sz="2800" b="1" smtClean="0">
                <a:solidFill>
                  <a:srgbClr val="FF0000"/>
                </a:solidFill>
              </a:rPr>
              <a:t> </a:t>
            </a:r>
            <a:r>
              <a:rPr lang="en-US" sz="2800" err="1" smtClean="0"/>
              <a:t>en</a:t>
            </a:r>
            <a:r>
              <a:rPr lang="en-US" sz="2800" smtClean="0"/>
              <a:t> </a:t>
            </a:r>
            <a:r>
              <a:rPr lang="en-US" sz="2800" smtClean="0"/>
              <a:t>g</a:t>
            </a:r>
            <a:r>
              <a:rPr lang="pt-BR" sz="2800"/>
              <a:t>é</a:t>
            </a:r>
            <a:r>
              <a:rPr lang="en-US" sz="2800" smtClean="0"/>
              <a:t>om</a:t>
            </a:r>
            <a:r>
              <a:rPr lang="pt-BR" sz="2800"/>
              <a:t>é</a:t>
            </a:r>
            <a:r>
              <a:rPr lang="en-US" sz="2800" err="1" smtClean="0"/>
              <a:t>trie</a:t>
            </a:r>
            <a:r>
              <a:rPr lang="en-US" sz="2800" smtClean="0"/>
              <a:t> </a:t>
            </a:r>
            <a:r>
              <a:rPr lang="en-US" sz="2800" err="1" smtClean="0"/>
              <a:t>Riemannienne</a:t>
            </a:r>
            <a:r>
              <a:rPr lang="en-US" sz="2800" smtClean="0"/>
              <a:t>.</a:t>
            </a:r>
            <a:endParaRPr lang="en-US" sz="28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smtClean="0"/>
              <a:t>C'est </a:t>
            </a:r>
            <a:r>
              <a:rPr lang="en-US" sz="2800" err="1" smtClean="0"/>
              <a:t>une</a:t>
            </a:r>
            <a:r>
              <a:rPr lang="en-US" sz="2800" smtClean="0"/>
              <a:t> </a:t>
            </a:r>
            <a:r>
              <a:rPr lang="en-US" sz="2800" smtClean="0"/>
              <a:t>t</a:t>
            </a:r>
            <a:r>
              <a:rPr lang="pt-BR" sz="2800"/>
              <a:t>â</a:t>
            </a:r>
            <a:r>
              <a:rPr lang="en-US" sz="2800" err="1" smtClean="0"/>
              <a:t>che</a:t>
            </a:r>
            <a:r>
              <a:rPr lang="en-US" sz="2800" smtClean="0"/>
              <a:t> </a:t>
            </a:r>
            <a:r>
              <a:rPr lang="en-US" sz="2800" smtClean="0"/>
              <a:t>pour </a:t>
            </a:r>
            <a:r>
              <a:rPr lang="en-US" sz="2800" err="1" smtClean="0"/>
              <a:t>laquelle</a:t>
            </a:r>
            <a:r>
              <a:rPr lang="en-US" sz="2800" smtClean="0"/>
              <a:t> on ne </a:t>
            </a:r>
            <a:r>
              <a:rPr lang="en-US" sz="2800" err="1" smtClean="0"/>
              <a:t>connait</a:t>
            </a:r>
            <a:r>
              <a:rPr lang="en-US" sz="2800" smtClean="0"/>
              <a:t> pas </a:t>
            </a:r>
            <a:r>
              <a:rPr lang="en-US" sz="2800" err="1" smtClean="0"/>
              <a:t>toujours</a:t>
            </a:r>
            <a:r>
              <a:rPr lang="en-US" sz="2800" smtClean="0"/>
              <a:t> de solution</a:t>
            </a:r>
          </a:p>
          <a:p>
            <a:r>
              <a:rPr lang="en-US" sz="2800" smtClean="0"/>
              <a:t>pour un </a:t>
            </a:r>
            <a:r>
              <a:rPr lang="en-US" sz="2800" err="1" smtClean="0"/>
              <a:t>modele</a:t>
            </a:r>
            <a:r>
              <a:rPr lang="en-US" sz="2800" smtClean="0"/>
              <a:t> </a:t>
            </a:r>
            <a:r>
              <a:rPr lang="en-US" sz="2800" err="1" smtClean="0"/>
              <a:t>statistique</a:t>
            </a:r>
            <a:r>
              <a:rPr lang="en-US" sz="2800" smtClean="0"/>
              <a:t> </a:t>
            </a:r>
            <a:r>
              <a:rPr lang="en-US" sz="2800" err="1" smtClean="0"/>
              <a:t>usuel</a:t>
            </a:r>
            <a:r>
              <a:rPr lang="en-US" sz="2800" smtClean="0"/>
              <a:t> </a:t>
            </a:r>
            <a:r>
              <a:rPr lang="en-US" sz="2800" err="1" smtClean="0"/>
              <a:t>comme</a:t>
            </a:r>
            <a:r>
              <a:rPr lang="en-US" sz="2800" smtClean="0"/>
              <a:t> les </a:t>
            </a:r>
            <a:r>
              <a:rPr lang="en-US" sz="2800" err="1" smtClean="0"/>
              <a:t>lois</a:t>
            </a:r>
            <a:r>
              <a:rPr lang="en-US" sz="2800" smtClean="0"/>
              <a:t> </a:t>
            </a:r>
            <a:r>
              <a:rPr lang="en-US" sz="2800" err="1" smtClean="0"/>
              <a:t>normales</a:t>
            </a:r>
            <a:r>
              <a:rPr lang="en-US" sz="2800" smtClean="0"/>
              <a:t> </a:t>
            </a:r>
            <a:r>
              <a:rPr lang="en-US" sz="2800" err="1" smtClean="0"/>
              <a:t>multivari</a:t>
            </a:r>
            <a:r>
              <a:rPr lang="pt-BR" sz="2800"/>
              <a:t>é</a:t>
            </a:r>
            <a:r>
              <a:rPr lang="en-US" sz="2800" err="1" smtClean="0"/>
              <a:t>es</a:t>
            </a:r>
            <a:r>
              <a:rPr lang="en-US" sz="2800" smtClean="0"/>
              <a:t> !</a:t>
            </a:r>
            <a:endParaRPr lang="en-US" sz="2800"/>
          </a:p>
        </p:txBody>
      </p:sp>
      <p:sp>
        <p:nvSpPr>
          <p:cNvPr id="11" name="TextBox 10"/>
          <p:cNvSpPr txBox="1"/>
          <p:nvPr/>
        </p:nvSpPr>
        <p:spPr>
          <a:xfrm>
            <a:off x="585388" y="3018812"/>
            <a:ext cx="5229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>
                <a:solidFill>
                  <a:srgbClr val="FF0000"/>
                </a:solidFill>
              </a:rPr>
              <a:t>é</a:t>
            </a:r>
            <a:r>
              <a:rPr lang="en-US" sz="2800" b="1" smtClean="0">
                <a:solidFill>
                  <a:srgbClr val="FF0000"/>
                </a:solidFill>
              </a:rPr>
              <a:t>l</a:t>
            </a:r>
            <a:r>
              <a:rPr lang="pt-BR" sz="2800" b="1" smtClean="0">
                <a:solidFill>
                  <a:srgbClr val="FF0000"/>
                </a:solidFill>
              </a:rPr>
              <a:t>é</a:t>
            </a:r>
            <a:r>
              <a:rPr lang="en-US" sz="2800" b="1" err="1" smtClean="0">
                <a:solidFill>
                  <a:srgbClr val="FF0000"/>
                </a:solidFill>
              </a:rPr>
              <a:t>ment</a:t>
            </a:r>
            <a:r>
              <a:rPr lang="en-US" sz="2800" b="1" smtClean="0">
                <a:solidFill>
                  <a:srgbClr val="FF0000"/>
                </a:solidFill>
              </a:rPr>
              <a:t> </a:t>
            </a:r>
            <a:r>
              <a:rPr lang="en-US" sz="2800" b="1" smtClean="0">
                <a:solidFill>
                  <a:srgbClr val="FF0000"/>
                </a:solidFill>
              </a:rPr>
              <a:t>de </a:t>
            </a:r>
            <a:r>
              <a:rPr lang="en-US" sz="2800" b="1" err="1" smtClean="0">
                <a:solidFill>
                  <a:srgbClr val="FF0000"/>
                </a:solidFill>
              </a:rPr>
              <a:t>longueur</a:t>
            </a:r>
            <a:r>
              <a:rPr lang="en-US" sz="2800" b="1" smtClean="0">
                <a:solidFill>
                  <a:srgbClr val="FF0000"/>
                </a:solidFill>
              </a:rPr>
              <a:t> </a:t>
            </a:r>
            <a:r>
              <a:rPr lang="en-US" sz="2800" b="1" smtClean="0">
                <a:solidFill>
                  <a:srgbClr val="FF0000"/>
                </a:solidFill>
              </a:rPr>
              <a:t>infinitesimal</a:t>
            </a:r>
            <a:endParaRPr lang="en-US" sz="28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4877" y="958095"/>
            <a:ext cx="10629900" cy="200025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844878" y="1110344"/>
            <a:ext cx="10629900" cy="18480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5012" y="3065860"/>
            <a:ext cx="5868388" cy="1947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486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34" y="-205146"/>
            <a:ext cx="11591179" cy="1325563"/>
          </a:xfrm>
        </p:spPr>
        <p:txBody>
          <a:bodyPr>
            <a:normAutofit/>
          </a:bodyPr>
          <a:lstStyle/>
          <a:p>
            <a:r>
              <a:rPr lang="en-US" sz="4000" b="1" smtClean="0">
                <a:solidFill>
                  <a:schemeClr val="accent1"/>
                </a:solidFill>
              </a:rPr>
              <a:t>Invariance de la </a:t>
            </a:r>
            <a:r>
              <a:rPr lang="en-US" sz="4000" b="1" smtClean="0">
                <a:solidFill>
                  <a:schemeClr val="accent1"/>
                </a:solidFill>
              </a:rPr>
              <a:t>distance de Rao </a:t>
            </a:r>
            <a:r>
              <a:rPr lang="en-US" sz="4000" b="1" smtClean="0">
                <a:solidFill>
                  <a:schemeClr val="accent1"/>
                </a:solidFill>
              </a:rPr>
              <a:t>par </a:t>
            </a:r>
            <a:r>
              <a:rPr lang="en-US" sz="4000" b="1" err="1" smtClean="0">
                <a:solidFill>
                  <a:schemeClr val="accent1"/>
                </a:solidFill>
              </a:rPr>
              <a:t>reparameterization</a:t>
            </a:r>
            <a:endParaRPr lang="en-US" sz="4000" b="1">
              <a:solidFill>
                <a:schemeClr val="accent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9243" y="2991594"/>
            <a:ext cx="7439025" cy="1143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1797" y="1573964"/>
            <a:ext cx="5132070" cy="6848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8066" y="5072736"/>
            <a:ext cx="4933950" cy="7524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3825" y="4294292"/>
            <a:ext cx="1866900" cy="6381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2116" y="868107"/>
            <a:ext cx="89246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err="1" smtClean="0"/>
              <a:t>Consid</a:t>
            </a:r>
            <a:r>
              <a:rPr lang="pt-BR" sz="2800"/>
              <a:t>é</a:t>
            </a:r>
            <a:r>
              <a:rPr lang="en-US" sz="2800" err="1" smtClean="0"/>
              <a:t>rons</a:t>
            </a:r>
            <a:r>
              <a:rPr lang="en-US" sz="2800" smtClean="0"/>
              <a:t> </a:t>
            </a:r>
            <a:r>
              <a:rPr lang="en-US" sz="2800" err="1" smtClean="0"/>
              <a:t>deux</a:t>
            </a:r>
            <a:r>
              <a:rPr lang="en-US" sz="2800" smtClean="0"/>
              <a:t> </a:t>
            </a:r>
            <a:r>
              <a:rPr lang="en-US" sz="2800" err="1" smtClean="0"/>
              <a:t>param</a:t>
            </a:r>
            <a:r>
              <a:rPr lang="pt-BR" sz="2800"/>
              <a:t>é</a:t>
            </a:r>
            <a:r>
              <a:rPr lang="en-US" sz="2800" err="1" smtClean="0"/>
              <a:t>terisations</a:t>
            </a:r>
            <a:r>
              <a:rPr lang="en-US" sz="2800" smtClean="0"/>
              <a:t> </a:t>
            </a:r>
            <a:r>
              <a:rPr lang="en-US" sz="2800" smtClean="0"/>
              <a:t>du </a:t>
            </a:r>
            <a:r>
              <a:rPr lang="en-US" sz="2800" smtClean="0"/>
              <a:t>mod</a:t>
            </a:r>
            <a:r>
              <a:rPr lang="pt-BR" sz="2800"/>
              <a:t>è</a:t>
            </a:r>
            <a:r>
              <a:rPr lang="en-US" sz="2800" smtClean="0"/>
              <a:t>le </a:t>
            </a:r>
            <a:r>
              <a:rPr lang="en-US" sz="2800" err="1" smtClean="0"/>
              <a:t>statistique</a:t>
            </a:r>
            <a:r>
              <a:rPr lang="en-US" sz="2800" smtClean="0"/>
              <a:t> :</a:t>
            </a:r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462116" y="2382768"/>
            <a:ext cx="10709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La </a:t>
            </a:r>
            <a:r>
              <a:rPr lang="en-US" sz="2800" err="1" smtClean="0"/>
              <a:t>matrice</a:t>
            </a:r>
            <a:r>
              <a:rPr lang="en-US" sz="2800" smtClean="0"/>
              <a:t> </a:t>
            </a:r>
            <a:r>
              <a:rPr lang="en-US" sz="2800" err="1" smtClean="0"/>
              <a:t>d'information</a:t>
            </a:r>
            <a:r>
              <a:rPr lang="en-US" sz="2800" smtClean="0"/>
              <a:t> de Fisher </a:t>
            </a:r>
            <a:r>
              <a:rPr lang="en-US" sz="2800" err="1" smtClean="0"/>
              <a:t>est</a:t>
            </a:r>
            <a:r>
              <a:rPr lang="en-US" sz="2800" smtClean="0"/>
              <a:t> </a:t>
            </a:r>
            <a:r>
              <a:rPr lang="en-US" sz="2800" b="1" err="1" smtClean="0">
                <a:solidFill>
                  <a:srgbClr val="FF0000"/>
                </a:solidFill>
              </a:rPr>
              <a:t>covariante</a:t>
            </a:r>
            <a:r>
              <a:rPr lang="en-US" sz="2800" smtClean="0"/>
              <a:t> par parameterization : </a:t>
            </a:r>
            <a:endParaRPr lang="en-US" sz="2800"/>
          </a:p>
        </p:txBody>
      </p:sp>
      <p:sp>
        <p:nvSpPr>
          <p:cNvPr id="10" name="TextBox 9"/>
          <p:cNvSpPr txBox="1"/>
          <p:nvPr/>
        </p:nvSpPr>
        <p:spPr>
          <a:xfrm>
            <a:off x="462116" y="4314637"/>
            <a:ext cx="66745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err="1" smtClean="0"/>
              <a:t>mais</a:t>
            </a:r>
            <a:r>
              <a:rPr lang="en-US" sz="2800" smtClean="0"/>
              <a:t> </a:t>
            </a:r>
            <a:r>
              <a:rPr lang="en-US" sz="2800" smtClean="0"/>
              <a:t>l'</a:t>
            </a:r>
            <a:r>
              <a:rPr lang="pt-BR" sz="2800"/>
              <a:t>é</a:t>
            </a:r>
            <a:r>
              <a:rPr lang="en-US" sz="2800" smtClean="0"/>
              <a:t>l</a:t>
            </a:r>
            <a:r>
              <a:rPr lang="pt-BR" sz="2800" smtClean="0"/>
              <a:t>é</a:t>
            </a:r>
            <a:r>
              <a:rPr lang="en-US" sz="2800" err="1" smtClean="0"/>
              <a:t>ment</a:t>
            </a:r>
            <a:r>
              <a:rPr lang="en-US" sz="2800" smtClean="0"/>
              <a:t> </a:t>
            </a:r>
            <a:r>
              <a:rPr lang="en-US" sz="2800" smtClean="0"/>
              <a:t>infinitesimal </a:t>
            </a:r>
            <a:r>
              <a:rPr lang="en-US" sz="2800" err="1" smtClean="0"/>
              <a:t>est</a:t>
            </a:r>
            <a:r>
              <a:rPr lang="en-US" sz="2800" smtClean="0"/>
              <a:t> </a:t>
            </a:r>
            <a:r>
              <a:rPr lang="en-US" sz="2800" err="1" smtClean="0"/>
              <a:t>lui</a:t>
            </a:r>
            <a:r>
              <a:rPr lang="en-US" sz="2800" smtClean="0"/>
              <a:t> </a:t>
            </a:r>
            <a:r>
              <a:rPr lang="en-US" sz="2800" b="1" smtClean="0">
                <a:solidFill>
                  <a:srgbClr val="FF0000"/>
                </a:solidFill>
              </a:rPr>
              <a:t>invariant</a:t>
            </a:r>
            <a:r>
              <a:rPr lang="en-US" sz="2800" smtClean="0"/>
              <a:t> </a:t>
            </a:r>
            <a:r>
              <a:rPr lang="en-US" sz="2800" smtClean="0"/>
              <a:t>:</a:t>
            </a:r>
            <a:endParaRPr lang="en-US" sz="2800"/>
          </a:p>
        </p:txBody>
      </p:sp>
      <p:sp>
        <p:nvSpPr>
          <p:cNvPr id="11" name="TextBox 10"/>
          <p:cNvSpPr txBox="1"/>
          <p:nvPr/>
        </p:nvSpPr>
        <p:spPr>
          <a:xfrm>
            <a:off x="462116" y="5187364"/>
            <a:ext cx="67117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err="1" smtClean="0"/>
              <a:t>si</a:t>
            </a:r>
            <a:r>
              <a:rPr lang="en-US" sz="2800" smtClean="0"/>
              <a:t> </a:t>
            </a:r>
            <a:r>
              <a:rPr lang="en-US" sz="2800" err="1" smtClean="0"/>
              <a:t>bien</a:t>
            </a:r>
            <a:r>
              <a:rPr lang="en-US" sz="2800" smtClean="0"/>
              <a:t> que la distance de Rao </a:t>
            </a:r>
            <a:r>
              <a:rPr lang="en-US" sz="2800" err="1" smtClean="0"/>
              <a:t>est</a:t>
            </a:r>
            <a:r>
              <a:rPr lang="en-US" sz="2800" smtClean="0"/>
              <a:t> </a:t>
            </a:r>
            <a:r>
              <a:rPr lang="en-US" sz="2800" err="1" smtClean="0"/>
              <a:t>invariante</a:t>
            </a:r>
            <a:r>
              <a:rPr lang="en-US" sz="2800" smtClean="0"/>
              <a:t> :</a:t>
            </a:r>
            <a:endParaRPr lang="en-US" sz="2800"/>
          </a:p>
        </p:txBody>
      </p:sp>
      <p:sp>
        <p:nvSpPr>
          <p:cNvPr id="12" name="TextBox 11"/>
          <p:cNvSpPr txBox="1"/>
          <p:nvPr/>
        </p:nvSpPr>
        <p:spPr>
          <a:xfrm>
            <a:off x="874197" y="6060090"/>
            <a:ext cx="10292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C'est le premier </a:t>
            </a:r>
            <a:r>
              <a:rPr lang="en-US" sz="2800" b="1" err="1" smtClean="0">
                <a:solidFill>
                  <a:srgbClr val="FF0000"/>
                </a:solidFill>
              </a:rPr>
              <a:t>principe</a:t>
            </a:r>
            <a:r>
              <a:rPr lang="en-US" sz="2800" b="1" smtClean="0">
                <a:solidFill>
                  <a:srgbClr val="FF0000"/>
                </a:solidFill>
              </a:rPr>
              <a:t> </a:t>
            </a:r>
            <a:r>
              <a:rPr lang="en-US" sz="2800" b="1" err="1" smtClean="0">
                <a:solidFill>
                  <a:srgbClr val="FF0000"/>
                </a:solidFill>
              </a:rPr>
              <a:t>d'invariance</a:t>
            </a:r>
            <a:r>
              <a:rPr lang="en-US" sz="2800" b="1" smtClean="0">
                <a:solidFill>
                  <a:srgbClr val="FF0000"/>
                </a:solidFill>
              </a:rPr>
              <a:t> </a:t>
            </a:r>
            <a:r>
              <a:rPr lang="en-US" sz="2800" b="1" err="1" smtClean="0">
                <a:solidFill>
                  <a:srgbClr val="FF0000"/>
                </a:solidFill>
              </a:rPr>
              <a:t>en</a:t>
            </a:r>
            <a:r>
              <a:rPr lang="en-US" sz="2800" b="1" smtClean="0">
                <a:solidFill>
                  <a:srgbClr val="FF0000"/>
                </a:solidFill>
              </a:rPr>
              <a:t> </a:t>
            </a:r>
            <a:r>
              <a:rPr lang="en-US" sz="2800" b="1" smtClean="0">
                <a:solidFill>
                  <a:srgbClr val="FF0000"/>
                </a:solidFill>
              </a:rPr>
              <a:t>g</a:t>
            </a:r>
            <a:r>
              <a:rPr lang="pt-BR" sz="2800" b="1">
                <a:solidFill>
                  <a:srgbClr val="FF0000"/>
                </a:solidFill>
              </a:rPr>
              <a:t>é</a:t>
            </a:r>
            <a:r>
              <a:rPr lang="en-US" sz="2800" b="1" smtClean="0">
                <a:solidFill>
                  <a:srgbClr val="FF0000"/>
                </a:solidFill>
              </a:rPr>
              <a:t>om</a:t>
            </a:r>
            <a:r>
              <a:rPr lang="pt-BR" sz="2800" b="1">
                <a:solidFill>
                  <a:srgbClr val="FF0000"/>
                </a:solidFill>
              </a:rPr>
              <a:t>é</a:t>
            </a:r>
            <a:r>
              <a:rPr lang="en-US" sz="2800" b="1" err="1" smtClean="0">
                <a:solidFill>
                  <a:srgbClr val="FF0000"/>
                </a:solidFill>
              </a:rPr>
              <a:t>trie</a:t>
            </a:r>
            <a:r>
              <a:rPr lang="en-US" sz="2800" b="1" smtClean="0">
                <a:solidFill>
                  <a:srgbClr val="FF0000"/>
                </a:solidFill>
              </a:rPr>
              <a:t> </a:t>
            </a:r>
            <a:r>
              <a:rPr lang="en-US" sz="2800" b="1" smtClean="0">
                <a:solidFill>
                  <a:srgbClr val="FF0000"/>
                </a:solidFill>
              </a:rPr>
              <a:t>de </a:t>
            </a:r>
            <a:r>
              <a:rPr lang="en-US" sz="2800" b="1" err="1" smtClean="0">
                <a:solidFill>
                  <a:srgbClr val="FF0000"/>
                </a:solidFill>
              </a:rPr>
              <a:t>l'information</a:t>
            </a:r>
            <a:r>
              <a:rPr lang="en-US" sz="2800" b="1" smtClean="0">
                <a:solidFill>
                  <a:srgbClr val="FF0000"/>
                </a:solidFill>
              </a:rPr>
              <a:t> </a:t>
            </a:r>
            <a:endParaRPr lang="en-US" sz="2800" b="1">
              <a:solidFill>
                <a:srgbClr val="FF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136700" y="5134688"/>
            <a:ext cx="4875316" cy="6578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525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7594" y="-116656"/>
            <a:ext cx="11127658" cy="1325563"/>
          </a:xfrm>
        </p:spPr>
        <p:txBody>
          <a:bodyPr/>
          <a:lstStyle/>
          <a:p>
            <a:r>
              <a:rPr lang="en-US" b="1" err="1" smtClean="0">
                <a:solidFill>
                  <a:schemeClr val="accent1"/>
                </a:solidFill>
              </a:rPr>
              <a:t>Vari</a:t>
            </a:r>
            <a:r>
              <a:rPr lang="pt-BR" b="1">
                <a:solidFill>
                  <a:schemeClr val="accent1"/>
                </a:solidFill>
              </a:rPr>
              <a:t>é</a:t>
            </a:r>
            <a:r>
              <a:rPr lang="en-US" b="1" smtClean="0">
                <a:solidFill>
                  <a:schemeClr val="accent1"/>
                </a:solidFill>
              </a:rPr>
              <a:t>t</a:t>
            </a:r>
            <a:r>
              <a:rPr lang="pt-BR" b="1">
                <a:solidFill>
                  <a:schemeClr val="accent1"/>
                </a:solidFill>
              </a:rPr>
              <a:t>é</a:t>
            </a:r>
            <a:r>
              <a:rPr lang="en-US" b="1" smtClean="0">
                <a:solidFill>
                  <a:schemeClr val="accent1"/>
                </a:solidFill>
              </a:rPr>
              <a:t> </a:t>
            </a:r>
            <a:r>
              <a:rPr lang="en-US" b="1" smtClean="0">
                <a:solidFill>
                  <a:schemeClr val="accent1"/>
                </a:solidFill>
              </a:rPr>
              <a:t>de Fisher-Rao </a:t>
            </a:r>
            <a:r>
              <a:rPr lang="en-US" b="1" err="1" smtClean="0">
                <a:solidFill>
                  <a:schemeClr val="accent1"/>
                </a:solidFill>
              </a:rPr>
              <a:t>intrins</a:t>
            </a:r>
            <a:r>
              <a:rPr lang="pt-BR" b="1" smtClean="0">
                <a:solidFill>
                  <a:schemeClr val="accent1"/>
                </a:solidFill>
              </a:rPr>
              <a:t>è</a:t>
            </a:r>
            <a:r>
              <a:rPr lang="en-US" b="1" smtClean="0">
                <a:solidFill>
                  <a:schemeClr val="accent1"/>
                </a:solidFill>
              </a:rPr>
              <a:t>que </a:t>
            </a:r>
            <a:r>
              <a:rPr lang="en-US" b="1" smtClean="0">
                <a:solidFill>
                  <a:schemeClr val="accent1"/>
                </a:solidFill>
              </a:rPr>
              <a:t>et </a:t>
            </a:r>
            <a:r>
              <a:rPr lang="en-US" b="1" err="1" smtClean="0">
                <a:solidFill>
                  <a:schemeClr val="accent1"/>
                </a:solidFill>
              </a:rPr>
              <a:t>extrins</a:t>
            </a:r>
            <a:r>
              <a:rPr lang="pt-BR" b="1" smtClean="0">
                <a:solidFill>
                  <a:schemeClr val="accent1"/>
                </a:solidFill>
              </a:rPr>
              <a:t>è</a:t>
            </a:r>
            <a:r>
              <a:rPr lang="en-US" b="1" smtClean="0">
                <a:solidFill>
                  <a:schemeClr val="accent1"/>
                </a:solidFill>
              </a:rPr>
              <a:t>que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3622" y="875455"/>
            <a:ext cx="11217377" cy="4351338"/>
          </a:xfrm>
        </p:spPr>
        <p:txBody>
          <a:bodyPr/>
          <a:lstStyle/>
          <a:p>
            <a:r>
              <a:rPr lang="en-US" err="1" smtClean="0"/>
              <a:t>Une</a:t>
            </a:r>
            <a:r>
              <a:rPr lang="en-US" smtClean="0"/>
              <a:t> </a:t>
            </a:r>
            <a:r>
              <a:rPr lang="en-US" err="1" smtClean="0"/>
              <a:t>vari</a:t>
            </a:r>
            <a:r>
              <a:rPr lang="pt-BR" smtClean="0"/>
              <a:t>é</a:t>
            </a:r>
            <a:r>
              <a:rPr lang="en-US" smtClean="0"/>
              <a:t>t</a:t>
            </a:r>
            <a:r>
              <a:rPr lang="pt-BR" smtClean="0"/>
              <a:t>é</a:t>
            </a:r>
            <a:r>
              <a:rPr lang="en-US" smtClean="0"/>
              <a:t> </a:t>
            </a:r>
            <a:r>
              <a:rPr lang="en-US" err="1" smtClean="0"/>
              <a:t>Riemannienne</a:t>
            </a:r>
            <a:r>
              <a:rPr lang="en-US" smtClean="0"/>
              <a:t> </a:t>
            </a:r>
            <a:r>
              <a:rPr lang="en-US" smtClean="0"/>
              <a:t>de dimension D </a:t>
            </a:r>
            <a:r>
              <a:rPr lang="en-US" err="1" smtClean="0"/>
              <a:t>peut</a:t>
            </a:r>
            <a:r>
              <a:rPr lang="en-US" smtClean="0"/>
              <a:t> </a:t>
            </a:r>
            <a:r>
              <a:rPr lang="pt-BR" smtClean="0"/>
              <a:t>ê</a:t>
            </a:r>
            <a:r>
              <a:rPr lang="en-US" err="1" smtClean="0"/>
              <a:t>tre</a:t>
            </a:r>
            <a:r>
              <a:rPr lang="en-US" smtClean="0"/>
              <a:t> </a:t>
            </a:r>
            <a:r>
              <a:rPr lang="en-US" err="1" smtClean="0"/>
              <a:t>visualis</a:t>
            </a:r>
            <a:r>
              <a:rPr lang="pt-BR" smtClean="0"/>
              <a:t>é</a:t>
            </a:r>
            <a:r>
              <a:rPr lang="en-US" smtClean="0"/>
              <a:t>e </a:t>
            </a:r>
            <a:r>
              <a:rPr lang="en-US" err="1" smtClean="0"/>
              <a:t>comme</a:t>
            </a:r>
            <a:r>
              <a:rPr lang="en-US" smtClean="0"/>
              <a:t> </a:t>
            </a:r>
            <a:r>
              <a:rPr lang="en-US" err="1" smtClean="0"/>
              <a:t>une</a:t>
            </a:r>
            <a:r>
              <a:rPr lang="en-US" smtClean="0"/>
              <a:t> surface d'un </a:t>
            </a:r>
            <a:r>
              <a:rPr lang="en-US" err="1" smtClean="0"/>
              <a:t>espace</a:t>
            </a:r>
            <a:r>
              <a:rPr lang="en-US" smtClean="0"/>
              <a:t> </a:t>
            </a:r>
            <a:r>
              <a:rPr lang="en-US" err="1" smtClean="0"/>
              <a:t>Euclidien</a:t>
            </a:r>
            <a:r>
              <a:rPr lang="en-US" smtClean="0"/>
              <a:t> de dimension O(D</a:t>
            </a:r>
            <a:r>
              <a:rPr lang="en-US" baseline="30000" smtClean="0"/>
              <a:t>2</a:t>
            </a:r>
            <a:r>
              <a:rPr lang="en-US" smtClean="0"/>
              <a:t>)</a:t>
            </a:r>
            <a:r>
              <a:rPr lang="en-US" baseline="30000" smtClean="0"/>
              <a:t>  </a:t>
            </a:r>
            <a:r>
              <a:rPr lang="en-US" smtClean="0"/>
              <a:t>: </a:t>
            </a:r>
            <a:endParaRPr lang="en-US" smtClean="0"/>
          </a:p>
          <a:p>
            <a:pPr marL="0" indent="0">
              <a:buNone/>
            </a:pPr>
            <a:r>
              <a:rPr lang="en-US"/>
              <a:t> </a:t>
            </a:r>
            <a:r>
              <a:rPr lang="en-US" smtClean="0"/>
              <a:t>  </a:t>
            </a:r>
            <a:r>
              <a:rPr lang="en-US" err="1"/>
              <a:t>P</a:t>
            </a:r>
            <a:r>
              <a:rPr lang="en-US" err="1" smtClean="0"/>
              <a:t>longement</a:t>
            </a:r>
            <a:r>
              <a:rPr lang="en-US" smtClean="0"/>
              <a:t> </a:t>
            </a:r>
            <a:r>
              <a:rPr lang="en-US" err="1" smtClean="0"/>
              <a:t>isom</a:t>
            </a:r>
            <a:r>
              <a:rPr lang="pt-BR" smtClean="0"/>
              <a:t>é</a:t>
            </a:r>
            <a:r>
              <a:rPr lang="en-US" err="1" smtClean="0"/>
              <a:t>trique</a:t>
            </a:r>
            <a:endParaRPr lang="en-US"/>
          </a:p>
          <a:p>
            <a:r>
              <a:rPr lang="en-US" smtClean="0"/>
              <a:t>Par </a:t>
            </a:r>
            <a:r>
              <a:rPr lang="en-US" err="1" smtClean="0"/>
              <a:t>exemple</a:t>
            </a:r>
            <a:r>
              <a:rPr lang="en-US" smtClean="0"/>
              <a:t>, la distance de Rao entre </a:t>
            </a:r>
            <a:r>
              <a:rPr lang="en-US" err="1" smtClean="0"/>
              <a:t>deux</a:t>
            </a:r>
            <a:r>
              <a:rPr lang="en-US" smtClean="0"/>
              <a:t> </a:t>
            </a:r>
            <a:r>
              <a:rPr lang="en-US" err="1" smtClean="0"/>
              <a:t>lois</a:t>
            </a:r>
            <a:r>
              <a:rPr lang="en-US" smtClean="0"/>
              <a:t> de Bernoulli </a:t>
            </a:r>
            <a:r>
              <a:rPr lang="en-US" err="1" smtClean="0"/>
              <a:t>ou</a:t>
            </a:r>
            <a:r>
              <a:rPr lang="en-US" smtClean="0"/>
              <a:t> </a:t>
            </a:r>
            <a:r>
              <a:rPr lang="en-US" smtClean="0"/>
              <a:t>cat</a:t>
            </a:r>
            <a:r>
              <a:rPr lang="pt-BR" smtClean="0"/>
              <a:t>é</a:t>
            </a:r>
            <a:r>
              <a:rPr lang="en-US" err="1" smtClean="0"/>
              <a:t>gorielles</a:t>
            </a:r>
            <a:r>
              <a:rPr lang="en-US" smtClean="0"/>
              <a:t> </a:t>
            </a:r>
            <a:r>
              <a:rPr lang="en-US" smtClean="0"/>
              <a:t>se </a:t>
            </a:r>
            <a:r>
              <a:rPr lang="en-US" err="1" smtClean="0"/>
              <a:t>trouve</a:t>
            </a:r>
            <a:r>
              <a:rPr lang="en-US" smtClean="0"/>
              <a:t> </a:t>
            </a:r>
            <a:r>
              <a:rPr lang="en-US" err="1" smtClean="0"/>
              <a:t>facilement</a:t>
            </a:r>
            <a:r>
              <a:rPr lang="en-US" smtClean="0"/>
              <a:t> </a:t>
            </a:r>
            <a:r>
              <a:rPr lang="en-US" err="1" smtClean="0"/>
              <a:t>en</a:t>
            </a:r>
            <a:r>
              <a:rPr lang="en-US" smtClean="0"/>
              <a:t> </a:t>
            </a:r>
            <a:r>
              <a:rPr lang="en-US" err="1" smtClean="0"/>
              <a:t>plongeant</a:t>
            </a:r>
            <a:r>
              <a:rPr lang="en-US" smtClean="0"/>
              <a:t> le simplex standard sur la </a:t>
            </a:r>
            <a:r>
              <a:rPr lang="en-US" err="1" smtClean="0"/>
              <a:t>sph</a:t>
            </a:r>
            <a:r>
              <a:rPr lang="pt-BR" smtClean="0"/>
              <a:t>è</a:t>
            </a:r>
            <a:r>
              <a:rPr lang="en-US" smtClean="0"/>
              <a:t>re </a:t>
            </a:r>
            <a:r>
              <a:rPr lang="en-US" smtClean="0"/>
              <a:t>de rayon 2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1286" y="3412988"/>
            <a:ext cx="6802254" cy="344501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54528" y="3854241"/>
            <a:ext cx="210185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err="1" smtClean="0"/>
              <a:t>Vari</a:t>
            </a:r>
            <a:r>
              <a:rPr lang="pt-BR" sz="2400" smtClean="0"/>
              <a:t>é</a:t>
            </a:r>
            <a:r>
              <a:rPr lang="en-US" sz="2400" smtClean="0"/>
              <a:t>t</a:t>
            </a:r>
            <a:r>
              <a:rPr lang="pt-BR" sz="2400" smtClean="0"/>
              <a:t>é</a:t>
            </a:r>
            <a:endParaRPr lang="en-US" sz="2400" smtClean="0"/>
          </a:p>
          <a:p>
            <a:r>
              <a:rPr lang="en-US" sz="2400" err="1" smtClean="0"/>
              <a:t>intrins</a:t>
            </a:r>
            <a:r>
              <a:rPr lang="pt-BR" sz="2400" smtClean="0"/>
              <a:t>è</a:t>
            </a:r>
            <a:r>
              <a:rPr lang="en-US" sz="2400" smtClean="0"/>
              <a:t>que</a:t>
            </a:r>
            <a:endParaRPr lang="en-US" sz="2400" smtClean="0"/>
          </a:p>
          <a:p>
            <a:r>
              <a:rPr lang="en-US" sz="2400" smtClean="0"/>
              <a:t>de dimension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66555" y="3883740"/>
            <a:ext cx="185082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err="1" smtClean="0"/>
              <a:t>Vari</a:t>
            </a:r>
            <a:r>
              <a:rPr lang="pt-BR" sz="2400" smtClean="0"/>
              <a:t>é</a:t>
            </a:r>
            <a:r>
              <a:rPr lang="en-US" sz="2400" smtClean="0"/>
              <a:t>t</a:t>
            </a:r>
            <a:r>
              <a:rPr lang="pt-BR" sz="2400" smtClean="0"/>
              <a:t>é</a:t>
            </a:r>
            <a:endParaRPr lang="en-US" sz="2400" smtClean="0"/>
          </a:p>
          <a:p>
            <a:r>
              <a:rPr lang="en-US" sz="2400" err="1" smtClean="0"/>
              <a:t>extrins</a:t>
            </a:r>
            <a:r>
              <a:rPr lang="pt-BR" sz="2400" smtClean="0"/>
              <a:t>è</a:t>
            </a:r>
            <a:r>
              <a:rPr lang="en-US" sz="2400" smtClean="0"/>
              <a:t>que</a:t>
            </a:r>
            <a:endParaRPr lang="en-US" sz="2400" smtClean="0"/>
          </a:p>
          <a:p>
            <a:r>
              <a:rPr lang="en-US" sz="2400" err="1" smtClean="0"/>
              <a:t>plong</a:t>
            </a:r>
            <a:r>
              <a:rPr lang="pt-BR" sz="2400" smtClean="0"/>
              <a:t>é</a:t>
            </a:r>
            <a:r>
              <a:rPr lang="en-US" sz="2400" smtClean="0"/>
              <a:t>e </a:t>
            </a:r>
            <a:r>
              <a:rPr lang="en-US" sz="2400" err="1" smtClean="0"/>
              <a:t>dans</a:t>
            </a:r>
            <a:endParaRPr lang="en-US" sz="2400" smtClean="0"/>
          </a:p>
          <a:p>
            <a:r>
              <a:rPr lang="en-US" sz="2400" smtClean="0"/>
              <a:t>R</a:t>
            </a:r>
            <a:r>
              <a:rPr lang="en-US" sz="2400" baseline="3000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470425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8229" y="3109064"/>
            <a:ext cx="3529012" cy="6864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1694" y="4370710"/>
            <a:ext cx="3074361" cy="110148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3658" y="1009877"/>
            <a:ext cx="9285515" cy="5412694"/>
          </a:xfrm>
        </p:spPr>
        <p:txBody>
          <a:bodyPr/>
          <a:lstStyle/>
          <a:p>
            <a:r>
              <a:rPr lang="en-US" smtClean="0"/>
              <a:t>Un </a:t>
            </a:r>
            <a:r>
              <a:rPr lang="en-US" err="1"/>
              <a:t>r</a:t>
            </a:r>
            <a:r>
              <a:rPr lang="en-US" err="1" smtClean="0"/>
              <a:t>éseau</a:t>
            </a:r>
            <a:r>
              <a:rPr lang="en-US" smtClean="0"/>
              <a:t> </a:t>
            </a:r>
            <a:r>
              <a:rPr lang="en-US"/>
              <a:t>de </a:t>
            </a:r>
            <a:r>
              <a:rPr lang="en-US" err="1"/>
              <a:t>neurones</a:t>
            </a:r>
            <a:r>
              <a:rPr lang="en-US"/>
              <a:t> </a:t>
            </a:r>
            <a:r>
              <a:rPr lang="en-US" smtClean="0"/>
              <a:t>artificiels (ex., perceptrons multi-couches) est d</a:t>
            </a:r>
            <a:r>
              <a:rPr lang="pt-BR"/>
              <a:t>é</a:t>
            </a:r>
            <a:r>
              <a:rPr lang="en-US" smtClean="0"/>
              <a:t>crit par une architecture utilisant un tr</a:t>
            </a:r>
            <a:r>
              <a:rPr lang="pt-BR"/>
              <a:t>è</a:t>
            </a:r>
            <a:r>
              <a:rPr lang="en-US" smtClean="0"/>
              <a:t>s grand nombre de param</a:t>
            </a:r>
            <a:r>
              <a:rPr lang="pt-BR"/>
              <a:t>è</a:t>
            </a:r>
            <a:r>
              <a:rPr lang="en-US" smtClean="0"/>
              <a:t>tres</a:t>
            </a:r>
          </a:p>
          <a:p>
            <a:r>
              <a:rPr lang="en-US" smtClean="0"/>
              <a:t>On consid</a:t>
            </a:r>
            <a:r>
              <a:rPr lang="pt-BR" smtClean="0"/>
              <a:t>è</a:t>
            </a:r>
            <a:r>
              <a:rPr lang="en-US" smtClean="0"/>
              <a:t>re des </a:t>
            </a:r>
            <a:r>
              <a:rPr lang="en-US" b="1" smtClean="0">
                <a:solidFill>
                  <a:srgbClr val="FF0000"/>
                </a:solidFill>
              </a:rPr>
              <a:t>réseaux </a:t>
            </a:r>
            <a:r>
              <a:rPr lang="en-US" b="1">
                <a:solidFill>
                  <a:srgbClr val="FF0000"/>
                </a:solidFill>
              </a:rPr>
              <a:t>de </a:t>
            </a:r>
            <a:r>
              <a:rPr lang="en-US" b="1" smtClean="0">
                <a:solidFill>
                  <a:srgbClr val="FF0000"/>
                </a:solidFill>
              </a:rPr>
              <a:t>neurones stochastiques </a:t>
            </a:r>
            <a:r>
              <a:rPr lang="en-US" smtClean="0"/>
              <a:t>avec une r</a:t>
            </a:r>
            <a:r>
              <a:rPr lang="pt-BR"/>
              <a:t>é</a:t>
            </a:r>
            <a:r>
              <a:rPr lang="en-US" smtClean="0"/>
              <a:t>ponse  bruit</a:t>
            </a:r>
            <a:r>
              <a:rPr lang="pt-BR"/>
              <a:t>é</a:t>
            </a:r>
            <a:r>
              <a:rPr lang="en-US" smtClean="0"/>
              <a:t>e : </a:t>
            </a:r>
          </a:p>
          <a:p>
            <a:r>
              <a:rPr lang="en-US" smtClean="0"/>
              <a:t>La neurovari</a:t>
            </a:r>
            <a:r>
              <a:rPr lang="pt-BR" smtClean="0"/>
              <a:t>é</a:t>
            </a:r>
            <a:r>
              <a:rPr lang="en-US" smtClean="0"/>
              <a:t>t</a:t>
            </a:r>
            <a:r>
              <a:rPr lang="pt-BR" smtClean="0"/>
              <a:t>é</a:t>
            </a:r>
            <a:r>
              <a:rPr lang="en-US" smtClean="0"/>
              <a:t> est</a:t>
            </a:r>
            <a:endParaRPr lang="en-US"/>
          </a:p>
          <a:p>
            <a:endParaRPr lang="en-US" smtClean="0"/>
          </a:p>
          <a:p>
            <a:r>
              <a:rPr lang="en-US" smtClean="0"/>
              <a:t>Etant donn</a:t>
            </a:r>
            <a:r>
              <a:rPr lang="pt-BR"/>
              <a:t>é</a:t>
            </a:r>
            <a:r>
              <a:rPr lang="en-US" smtClean="0"/>
              <a:t> un jeu de donn</a:t>
            </a:r>
            <a:r>
              <a:rPr lang="pt-BR"/>
              <a:t>é</a:t>
            </a:r>
            <a:r>
              <a:rPr lang="en-US" smtClean="0"/>
              <a:t>es d'entrainement, on doit apprendre les parametres du réseau par une methode de </a:t>
            </a:r>
            <a:r>
              <a:rPr lang="en-US" b="1" smtClean="0">
                <a:solidFill>
                  <a:srgbClr val="FF0000"/>
                </a:solidFill>
              </a:rPr>
              <a:t>descente de gradient</a:t>
            </a:r>
            <a:r>
              <a:rPr lang="en-US" smtClean="0"/>
              <a:t>. On visualise l'apprentissage dynamique par une </a:t>
            </a:r>
            <a:r>
              <a:rPr lang="en-US" b="1" smtClean="0"/>
              <a:t>trajectoire</a:t>
            </a:r>
            <a:r>
              <a:rPr lang="en-US" smtClean="0"/>
              <a:t> sur cette  </a:t>
            </a:r>
            <a:r>
              <a:rPr lang="en-US"/>
              <a:t>neurovari</a:t>
            </a:r>
            <a:r>
              <a:rPr lang="pt-BR"/>
              <a:t>é</a:t>
            </a:r>
            <a:r>
              <a:rPr lang="en-US"/>
              <a:t>t</a:t>
            </a:r>
            <a:r>
              <a:rPr lang="pt-BR" smtClean="0"/>
              <a:t>é. </a:t>
            </a:r>
            <a:r>
              <a:rPr lang="en-US" smtClean="0"/>
              <a:t>On observe des </a:t>
            </a:r>
            <a:r>
              <a:rPr lang="en-US" b="1" smtClean="0">
                <a:solidFill>
                  <a:srgbClr val="FF0000"/>
                </a:solidFill>
              </a:rPr>
              <a:t>ph</a:t>
            </a:r>
            <a:r>
              <a:rPr lang="pt-BR" b="1">
                <a:solidFill>
                  <a:srgbClr val="FF0000"/>
                </a:solidFill>
              </a:rPr>
              <a:t>é</a:t>
            </a:r>
            <a:r>
              <a:rPr lang="en-US" b="1" smtClean="0">
                <a:solidFill>
                  <a:srgbClr val="FF0000"/>
                </a:solidFill>
              </a:rPr>
              <a:t>nom</a:t>
            </a:r>
            <a:r>
              <a:rPr lang="pt-BR" b="1" smtClean="0">
                <a:solidFill>
                  <a:srgbClr val="FF0000"/>
                </a:solidFill>
              </a:rPr>
              <a:t>è</a:t>
            </a:r>
            <a:r>
              <a:rPr lang="en-US" b="1" smtClean="0">
                <a:solidFill>
                  <a:srgbClr val="FF0000"/>
                </a:solidFill>
              </a:rPr>
              <a:t>nes de plateau </a:t>
            </a:r>
            <a:r>
              <a:rPr lang="en-US" smtClean="0"/>
              <a:t>lorsqu'on approche une </a:t>
            </a:r>
            <a:r>
              <a:rPr lang="en-US" b="1" smtClean="0">
                <a:solidFill>
                  <a:srgbClr val="FF0000"/>
                </a:solidFill>
              </a:rPr>
              <a:t>singularit</a:t>
            </a:r>
            <a:r>
              <a:rPr lang="pt-BR" b="1">
                <a:solidFill>
                  <a:srgbClr val="FF0000"/>
                </a:solidFill>
              </a:rPr>
              <a:t>é</a:t>
            </a:r>
            <a:r>
              <a:rPr lang="en-US" smtClean="0"/>
              <a:t> o</a:t>
            </a:r>
            <a:r>
              <a:rPr lang="pt-BR"/>
              <a:t>ù</a:t>
            </a:r>
            <a:r>
              <a:rPr lang="en-US" smtClean="0"/>
              <a:t> la matrice de Fisher n'est pas de rang plein</a:t>
            </a:r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3658" y="-195943"/>
            <a:ext cx="10515600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Les </a:t>
            </a:r>
            <a:r>
              <a:rPr lang="en-US" b="1" err="1" smtClean="0">
                <a:solidFill>
                  <a:schemeClr val="accent1"/>
                </a:solidFill>
              </a:rPr>
              <a:t>neurovari</a:t>
            </a:r>
            <a:r>
              <a:rPr lang="pt-BR" b="1">
                <a:solidFill>
                  <a:schemeClr val="accent1"/>
                </a:solidFill>
              </a:rPr>
              <a:t>é</a:t>
            </a:r>
            <a:r>
              <a:rPr lang="en-US" b="1" smtClean="0">
                <a:solidFill>
                  <a:schemeClr val="accent1"/>
                </a:solidFill>
              </a:rPr>
              <a:t>t</a:t>
            </a:r>
            <a:r>
              <a:rPr lang="pt-BR" b="1" smtClean="0">
                <a:solidFill>
                  <a:schemeClr val="accent1"/>
                </a:solidFill>
              </a:rPr>
              <a:t>és</a:t>
            </a:r>
            <a:r>
              <a:rPr lang="en-US" b="1" smtClean="0">
                <a:solidFill>
                  <a:schemeClr val="accent1"/>
                </a:solidFill>
              </a:rPr>
              <a:t> et </a:t>
            </a:r>
            <a:r>
              <a:rPr lang="en-US" b="1" err="1" smtClean="0">
                <a:solidFill>
                  <a:schemeClr val="accent1"/>
                </a:solidFill>
              </a:rPr>
              <a:t>l'apprentissage</a:t>
            </a:r>
            <a:r>
              <a:rPr lang="en-US" b="1" smtClean="0">
                <a:solidFill>
                  <a:schemeClr val="accent1"/>
                </a:solidFill>
              </a:rPr>
              <a:t> </a:t>
            </a:r>
            <a:r>
              <a:rPr lang="en-US" b="1" err="1" smtClean="0">
                <a:solidFill>
                  <a:schemeClr val="accent1"/>
                </a:solidFill>
              </a:rPr>
              <a:t>profond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903625" y="5467963"/>
            <a:ext cx="21580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trajectoire</a:t>
            </a:r>
          </a:p>
          <a:p>
            <a:r>
              <a:rPr lang="en-US" sz="2400" smtClean="0"/>
              <a:t>d'apprentissage</a:t>
            </a:r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6908" y="2695010"/>
            <a:ext cx="2733675" cy="54292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0423126" y="6270171"/>
            <a:ext cx="16385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>
                <a:solidFill>
                  <a:schemeClr val="accent6"/>
                </a:solidFill>
              </a:rPr>
              <a:t>[SN 2017]</a:t>
            </a:r>
            <a:endParaRPr lang="en-US" sz="2800" b="1">
              <a:solidFill>
                <a:schemeClr val="accent6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29737" y="879363"/>
            <a:ext cx="2724150" cy="261551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13658" y="3734622"/>
            <a:ext cx="34626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... avec un bruit Gaussien :</a:t>
            </a:r>
            <a:endParaRPr lang="en-US" sz="240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88228" y="3547495"/>
            <a:ext cx="6115397" cy="760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372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" y="-4816"/>
            <a:ext cx="12077700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Le gradient naturel : Plus forte </a:t>
            </a:r>
            <a:r>
              <a:rPr lang="en-US" b="1" err="1" smtClean="0">
                <a:solidFill>
                  <a:schemeClr val="accent1"/>
                </a:solidFill>
              </a:rPr>
              <a:t>pente</a:t>
            </a:r>
            <a:r>
              <a:rPr lang="en-US" b="1" smtClean="0">
                <a:solidFill>
                  <a:schemeClr val="accent1"/>
                </a:solidFill>
              </a:rPr>
              <a:t> </a:t>
            </a:r>
            <a:r>
              <a:rPr lang="en-US" b="1" err="1" smtClean="0">
                <a:solidFill>
                  <a:schemeClr val="accent1"/>
                </a:solidFill>
              </a:rPr>
              <a:t>Riemannienne</a:t>
            </a:r>
            <a:r>
              <a:rPr lang="en-US" b="1" smtClean="0">
                <a:solidFill>
                  <a:schemeClr val="accent1"/>
                </a:solidFill>
              </a:rPr>
              <a:t/>
            </a:r>
            <a:br>
              <a:rPr lang="en-US" b="1" smtClean="0">
                <a:solidFill>
                  <a:schemeClr val="accent1"/>
                </a:solidFill>
              </a:rPr>
            </a:br>
            <a:endParaRPr lang="en-US" sz="4000" b="1">
              <a:solidFill>
                <a:schemeClr val="accent1"/>
              </a:solidFill>
            </a:endParaRPr>
          </a:p>
        </p:txBody>
      </p:sp>
      <p:pic>
        <p:nvPicPr>
          <p:cNvPr id="6" name="Picture 8" descr="\theta_{t+1} =\theta_{t}-\alpha\nabla E(\theta_t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0160" y="1518416"/>
            <a:ext cx="4376678" cy="590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65760" y="819091"/>
            <a:ext cx="10890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Descente de gradient </a:t>
            </a:r>
            <a:r>
              <a:rPr lang="en-US" sz="2800" smtClean="0"/>
              <a:t>ordinaire pour minimiser une fonction de perte E(.) :</a:t>
            </a:r>
            <a:endParaRPr lang="en-US" sz="2800"/>
          </a:p>
        </p:txBody>
      </p:sp>
      <p:sp>
        <p:nvSpPr>
          <p:cNvPr id="8" name="TextBox 7"/>
          <p:cNvSpPr txBox="1"/>
          <p:nvPr/>
        </p:nvSpPr>
        <p:spPr>
          <a:xfrm>
            <a:off x="276055" y="2265497"/>
            <a:ext cx="1208471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smtClean="0"/>
              <a:t>d</a:t>
            </a:r>
            <a:r>
              <a:rPr lang="pt-BR" sz="2800"/>
              <a:t>é</a:t>
            </a:r>
            <a:r>
              <a:rPr lang="en-US" sz="2800" smtClean="0"/>
              <a:t>pend </a:t>
            </a:r>
            <a:r>
              <a:rPr lang="en-US" sz="2800" smtClean="0"/>
              <a:t>du </a:t>
            </a:r>
            <a:r>
              <a:rPr lang="en-US" sz="2800" err="1" smtClean="0"/>
              <a:t>choix</a:t>
            </a:r>
            <a:r>
              <a:rPr lang="en-US" sz="2800" smtClean="0"/>
              <a:t> de la </a:t>
            </a:r>
            <a:r>
              <a:rPr lang="en-US" sz="2800" smtClean="0"/>
              <a:t>param</a:t>
            </a:r>
            <a:r>
              <a:rPr lang="pt-BR" sz="2800" smtClean="0"/>
              <a:t>é</a:t>
            </a:r>
            <a:r>
              <a:rPr lang="en-US" sz="2800" smtClean="0"/>
              <a:t>trage</a:t>
            </a:r>
            <a:endParaRPr lang="en-US" sz="280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smtClean="0"/>
              <a:t>ph</a:t>
            </a:r>
            <a:r>
              <a:rPr lang="pt-BR" sz="2800" smtClean="0"/>
              <a:t>é</a:t>
            </a:r>
            <a:r>
              <a:rPr lang="en-US" sz="2800" smtClean="0"/>
              <a:t>nom</a:t>
            </a:r>
            <a:r>
              <a:rPr lang="pt-BR" sz="2800" smtClean="0"/>
              <a:t>è</a:t>
            </a:r>
            <a:r>
              <a:rPr lang="en-US" sz="2800" smtClean="0"/>
              <a:t>nes </a:t>
            </a:r>
            <a:r>
              <a:rPr lang="en-US" sz="2800" smtClean="0"/>
              <a:t>de </a:t>
            </a:r>
            <a:r>
              <a:rPr lang="en-US" sz="2800" smtClean="0"/>
              <a:t>plateaux pr</a:t>
            </a:r>
            <a:r>
              <a:rPr lang="pt-BR" sz="2800" smtClean="0"/>
              <a:t>é</a:t>
            </a:r>
            <a:r>
              <a:rPr lang="en-US" sz="2800" smtClean="0"/>
              <a:t>s </a:t>
            </a:r>
            <a:r>
              <a:rPr lang="en-US" sz="2800" smtClean="0"/>
              <a:t>des </a:t>
            </a:r>
            <a:r>
              <a:rPr lang="en-US" sz="2800" smtClean="0"/>
              <a:t>singularit</a:t>
            </a:r>
            <a:r>
              <a:rPr lang="pt-BR" sz="2800" smtClean="0"/>
              <a:t>é</a:t>
            </a:r>
            <a:r>
              <a:rPr lang="en-US" sz="2800" smtClean="0"/>
              <a:t>s </a:t>
            </a:r>
            <a:r>
              <a:rPr lang="en-US" sz="2800" smtClean="0"/>
              <a:t>(MIF </a:t>
            </a:r>
            <a:r>
              <a:rPr lang="en-US" sz="2800" err="1" smtClean="0"/>
              <a:t>proche</a:t>
            </a:r>
            <a:r>
              <a:rPr lang="en-US" sz="2800" smtClean="0"/>
              <a:t> </a:t>
            </a:r>
            <a:r>
              <a:rPr lang="en-US" sz="2800" smtClean="0"/>
              <a:t>d'</a:t>
            </a:r>
            <a:r>
              <a:rPr lang="pt-BR" sz="2800" smtClean="0"/>
              <a:t>ê</a:t>
            </a:r>
            <a:r>
              <a:rPr lang="en-US" sz="2800" smtClean="0"/>
              <a:t>tre d</a:t>
            </a:r>
            <a:r>
              <a:rPr lang="pt-BR" sz="2800" smtClean="0"/>
              <a:t>é</a:t>
            </a:r>
            <a:r>
              <a:rPr lang="en-US" sz="2800" smtClean="0"/>
              <a:t>gener</a:t>
            </a:r>
            <a:r>
              <a:rPr lang="pt-BR" sz="2800" smtClean="0"/>
              <a:t>é</a:t>
            </a:r>
            <a:r>
              <a:rPr lang="en-US" sz="2800" smtClean="0"/>
              <a:t>e</a:t>
            </a:r>
            <a:r>
              <a:rPr lang="en-US" sz="2800" smtClean="0"/>
              <a:t>)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5961" y="4710057"/>
            <a:ext cx="4605610" cy="78141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31913" y="3329275"/>
            <a:ext cx="118424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/>
              <a:t>Le gradient naturel </a:t>
            </a:r>
            <a:r>
              <a:rPr lang="en-US" sz="2800" b="1" err="1" smtClean="0"/>
              <a:t>est</a:t>
            </a:r>
            <a:r>
              <a:rPr lang="en-US" sz="2800" b="1" smtClean="0"/>
              <a:t> </a:t>
            </a:r>
            <a:r>
              <a:rPr lang="en-US" sz="2800" b="1" smtClean="0">
                <a:solidFill>
                  <a:srgbClr val="FF0000"/>
                </a:solidFill>
              </a:rPr>
              <a:t>invariant</a:t>
            </a:r>
            <a:r>
              <a:rPr lang="en-US" sz="2800" b="1" smtClean="0"/>
              <a:t> a la </a:t>
            </a:r>
            <a:r>
              <a:rPr lang="en-US" sz="2800" b="1" err="1" smtClean="0"/>
              <a:t>reparameterisation</a:t>
            </a:r>
            <a:r>
              <a:rPr lang="en-US" sz="2800" b="1" smtClean="0"/>
              <a:t> et evite les </a:t>
            </a:r>
            <a:r>
              <a:rPr lang="en-US" sz="2800" b="1" smtClean="0"/>
              <a:t>plateaux  </a:t>
            </a:r>
            <a:r>
              <a:rPr lang="en-US" sz="2800" b="1" smtClean="0"/>
              <a:t>: </a:t>
            </a:r>
            <a:endParaRPr lang="en-US" sz="280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0932" y="4282823"/>
            <a:ext cx="4124325" cy="46672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13713" y="5098718"/>
            <a:ext cx="2579370" cy="417612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586827" y="4111550"/>
            <a:ext cx="4803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Descente par gradient naturel :</a:t>
            </a:r>
            <a:endParaRPr lang="en-US" sz="2800"/>
          </a:p>
        </p:txBody>
      </p:sp>
      <p:sp>
        <p:nvSpPr>
          <p:cNvPr id="18" name="TextBox 17"/>
          <p:cNvSpPr txBox="1"/>
          <p:nvPr/>
        </p:nvSpPr>
        <p:spPr>
          <a:xfrm>
            <a:off x="139735" y="5781708"/>
            <a:ext cx="1193410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C'est </a:t>
            </a:r>
            <a:r>
              <a:rPr lang="en-US" sz="2800" smtClean="0"/>
              <a:t>diff</a:t>
            </a:r>
            <a:r>
              <a:rPr lang="pt-BR" sz="2800" smtClean="0"/>
              <a:t>é</a:t>
            </a:r>
            <a:r>
              <a:rPr lang="en-US" sz="2800" smtClean="0"/>
              <a:t>rent </a:t>
            </a:r>
            <a:r>
              <a:rPr lang="en-US" sz="2800" err="1" smtClean="0"/>
              <a:t>d'une</a:t>
            </a:r>
            <a:r>
              <a:rPr lang="en-US" sz="2800" smtClean="0"/>
              <a:t> </a:t>
            </a:r>
            <a:r>
              <a:rPr lang="en-US" sz="2800" smtClean="0"/>
              <a:t>m</a:t>
            </a:r>
            <a:r>
              <a:rPr lang="pt-BR" sz="2800" smtClean="0"/>
              <a:t>é</a:t>
            </a:r>
            <a:r>
              <a:rPr lang="en-US" sz="2800" smtClean="0"/>
              <a:t>thode </a:t>
            </a:r>
            <a:r>
              <a:rPr lang="en-US" sz="2800" smtClean="0"/>
              <a:t>de </a:t>
            </a:r>
            <a:r>
              <a:rPr lang="en-US" sz="2800" err="1" smtClean="0"/>
              <a:t>descente</a:t>
            </a:r>
            <a:r>
              <a:rPr lang="en-US" sz="2800" smtClean="0"/>
              <a:t> par gradient </a:t>
            </a:r>
            <a:r>
              <a:rPr lang="en-US" sz="2800" err="1" smtClean="0"/>
              <a:t>Riemannien</a:t>
            </a:r>
            <a:r>
              <a:rPr lang="en-US" sz="2800" smtClean="0"/>
              <a:t> qui se base </a:t>
            </a:r>
          </a:p>
          <a:p>
            <a:r>
              <a:rPr lang="en-US" sz="2800" smtClean="0"/>
              <a:t>sur </a:t>
            </a:r>
            <a:r>
              <a:rPr lang="en-US" sz="2800" err="1" smtClean="0"/>
              <a:t>l'exponentielle</a:t>
            </a:r>
            <a:r>
              <a:rPr lang="en-US" sz="2800" smtClean="0"/>
              <a:t> </a:t>
            </a:r>
            <a:r>
              <a:rPr lang="en-US" sz="2800" smtClean="0"/>
              <a:t>Riemannienne (co</a:t>
            </a:r>
            <a:r>
              <a:rPr lang="pt-BR" sz="2800" smtClean="0"/>
              <a:t>û</a:t>
            </a:r>
            <a:r>
              <a:rPr lang="en-US" sz="2800" smtClean="0"/>
              <a:t>teux en temps de calcul)</a:t>
            </a:r>
            <a:endParaRPr lang="en-US" sz="2800"/>
          </a:p>
        </p:txBody>
      </p:sp>
      <p:cxnSp>
        <p:nvCxnSpPr>
          <p:cNvPr id="13" name="Straight Connector 12"/>
          <p:cNvCxnSpPr/>
          <p:nvPr/>
        </p:nvCxnSpPr>
        <p:spPr>
          <a:xfrm>
            <a:off x="920932" y="4869876"/>
            <a:ext cx="4160384" cy="1068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4393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910" y="1181610"/>
            <a:ext cx="11609438" cy="5676390"/>
          </a:xfrm>
        </p:spPr>
        <p:txBody>
          <a:bodyPr/>
          <a:lstStyle/>
          <a:p>
            <a:r>
              <a:rPr lang="en-US" err="1"/>
              <a:t>Une</a:t>
            </a:r>
            <a:r>
              <a:rPr lang="en-US"/>
              <a:t> </a:t>
            </a:r>
            <a:r>
              <a:rPr lang="en-US" b="1">
                <a:solidFill>
                  <a:srgbClr val="FF0000"/>
                </a:solidFill>
              </a:rPr>
              <a:t>structure </a:t>
            </a:r>
            <a:r>
              <a:rPr lang="en-US" b="1" err="1">
                <a:solidFill>
                  <a:srgbClr val="FF0000"/>
                </a:solidFill>
              </a:rPr>
              <a:t>duale</a:t>
            </a:r>
            <a:r>
              <a:rPr lang="en-US" b="1">
                <a:solidFill>
                  <a:srgbClr val="FF0000"/>
                </a:solidFill>
              </a:rPr>
              <a:t> </a:t>
            </a:r>
            <a:r>
              <a:rPr lang="en-US" b="1" err="1">
                <a:solidFill>
                  <a:srgbClr val="FF0000"/>
                </a:solidFill>
              </a:rPr>
              <a:t>Riemannienne</a:t>
            </a:r>
            <a:r>
              <a:rPr lang="en-US" b="1">
                <a:solidFill>
                  <a:srgbClr val="FF0000"/>
                </a:solidFill>
              </a:rPr>
              <a:t> </a:t>
            </a:r>
            <a:r>
              <a:rPr lang="en-US" err="1"/>
              <a:t>permet</a:t>
            </a:r>
            <a:r>
              <a:rPr lang="en-US"/>
              <a:t> </a:t>
            </a:r>
            <a:r>
              <a:rPr lang="en-US" err="1"/>
              <a:t>d'expliquer</a:t>
            </a:r>
            <a:r>
              <a:rPr lang="en-US"/>
              <a:t> la </a:t>
            </a:r>
            <a:r>
              <a:rPr lang="en-US" smtClean="0"/>
              <a:t>dualit</a:t>
            </a:r>
            <a:r>
              <a:rPr lang="pt-BR" smtClean="0"/>
              <a:t>é</a:t>
            </a:r>
            <a:r>
              <a:rPr lang="en-US" smtClean="0"/>
              <a:t> </a:t>
            </a:r>
            <a:r>
              <a:rPr lang="en-US"/>
              <a:t>entre </a:t>
            </a:r>
            <a:r>
              <a:rPr lang="en-US" smtClean="0"/>
              <a:t>l'</a:t>
            </a:r>
            <a:r>
              <a:rPr lang="en-US" b="1" smtClean="0"/>
              <a:t>estimateur</a:t>
            </a:r>
            <a:r>
              <a:rPr lang="en-US" smtClean="0"/>
              <a:t> </a:t>
            </a:r>
            <a:r>
              <a:rPr lang="en-US"/>
              <a:t>par maximum de </a:t>
            </a:r>
            <a:r>
              <a:rPr lang="en-US" err="1"/>
              <a:t>vraisemblance</a:t>
            </a:r>
            <a:r>
              <a:rPr lang="en-US"/>
              <a:t>  et la </a:t>
            </a:r>
            <a:r>
              <a:rPr lang="en-US" b="1" smtClean="0"/>
              <a:t>famille de mod</a:t>
            </a:r>
            <a:r>
              <a:rPr lang="pt-BR" b="1" smtClean="0"/>
              <a:t>è</a:t>
            </a:r>
            <a:r>
              <a:rPr lang="en-US" b="1" smtClean="0"/>
              <a:t>les </a:t>
            </a:r>
            <a:r>
              <a:rPr lang="en-US" b="1" err="1"/>
              <a:t>statistiques</a:t>
            </a:r>
            <a:r>
              <a:rPr lang="en-US"/>
              <a:t> </a:t>
            </a:r>
            <a:r>
              <a:rPr lang="en-US" err="1"/>
              <a:t>issus</a:t>
            </a:r>
            <a:r>
              <a:rPr lang="en-US"/>
              <a:t> du </a:t>
            </a:r>
            <a:r>
              <a:rPr lang="en-US" err="1"/>
              <a:t>principe</a:t>
            </a:r>
            <a:r>
              <a:rPr lang="en-US"/>
              <a:t> de </a:t>
            </a:r>
            <a:r>
              <a:rPr lang="en-US" err="1"/>
              <a:t>l'entropie</a:t>
            </a:r>
            <a:r>
              <a:rPr lang="en-US"/>
              <a:t> </a:t>
            </a:r>
            <a:r>
              <a:rPr lang="en-US" smtClean="0"/>
              <a:t>maximale : </a:t>
            </a:r>
            <a:r>
              <a:rPr lang="en-US" err="1"/>
              <a:t>Explique</a:t>
            </a:r>
            <a:r>
              <a:rPr lang="en-US"/>
              <a:t> le lien entre </a:t>
            </a:r>
            <a:r>
              <a:rPr lang="en-US" err="1"/>
              <a:t>l'entropie</a:t>
            </a:r>
            <a:r>
              <a:rPr lang="en-US"/>
              <a:t> de </a:t>
            </a:r>
            <a:r>
              <a:rPr lang="en-US" smtClean="0"/>
              <a:t>Shannon, la divergence de Kullback-Leibler </a:t>
            </a:r>
            <a:r>
              <a:rPr lang="en-US"/>
              <a:t>et les </a:t>
            </a:r>
            <a:r>
              <a:rPr lang="en-US" err="1"/>
              <a:t>familles</a:t>
            </a:r>
            <a:r>
              <a:rPr lang="en-US"/>
              <a:t> </a:t>
            </a:r>
            <a:r>
              <a:rPr lang="en-US" err="1"/>
              <a:t>exponentielles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statistique</a:t>
            </a:r>
            <a:r>
              <a:rPr lang="en-US" smtClean="0"/>
              <a:t>.</a:t>
            </a:r>
            <a:endParaRPr lang="en-US" smtClean="0"/>
          </a:p>
          <a:p>
            <a:r>
              <a:rPr lang="en-US" smtClean="0"/>
              <a:t>Second </a:t>
            </a:r>
            <a:r>
              <a:rPr lang="en-US" err="1" smtClean="0"/>
              <a:t>principe</a:t>
            </a:r>
            <a:r>
              <a:rPr lang="en-US" smtClean="0"/>
              <a:t> </a:t>
            </a:r>
            <a:r>
              <a:rPr lang="en-US" err="1" smtClean="0"/>
              <a:t>d'invariance</a:t>
            </a:r>
            <a:r>
              <a:rPr lang="en-US" smtClean="0"/>
              <a:t> par </a:t>
            </a:r>
            <a:r>
              <a:rPr lang="en-US" b="1" err="1" smtClean="0">
                <a:solidFill>
                  <a:srgbClr val="FF0000"/>
                </a:solidFill>
              </a:rPr>
              <a:t>statistique</a:t>
            </a:r>
            <a:r>
              <a:rPr lang="en-US" b="1" smtClean="0">
                <a:solidFill>
                  <a:srgbClr val="FF0000"/>
                </a:solidFill>
              </a:rPr>
              <a:t> </a:t>
            </a:r>
            <a:r>
              <a:rPr lang="en-US" b="1" err="1" smtClean="0">
                <a:solidFill>
                  <a:srgbClr val="FF0000"/>
                </a:solidFill>
              </a:rPr>
              <a:t>suffisante</a:t>
            </a:r>
            <a:endParaRPr lang="en-US" b="1" smtClean="0">
              <a:solidFill>
                <a:srgbClr val="FF0000"/>
              </a:solidFill>
            </a:endParaRPr>
          </a:p>
          <a:p>
            <a:endParaRPr lang="en-US" smtClean="0"/>
          </a:p>
          <a:p>
            <a:r>
              <a:rPr lang="en-US" err="1" smtClean="0"/>
              <a:t>Ouvre</a:t>
            </a:r>
            <a:r>
              <a:rPr lang="en-US" smtClean="0"/>
              <a:t> </a:t>
            </a:r>
            <a:r>
              <a:rPr lang="en-US"/>
              <a:t>de </a:t>
            </a:r>
            <a:r>
              <a:rPr lang="en-US" b="1" err="1">
                <a:solidFill>
                  <a:schemeClr val="accent4"/>
                </a:solidFill>
              </a:rPr>
              <a:t>nouvelles</a:t>
            </a:r>
            <a:r>
              <a:rPr lang="en-US" b="1">
                <a:solidFill>
                  <a:schemeClr val="accent4"/>
                </a:solidFill>
              </a:rPr>
              <a:t> perspectives </a:t>
            </a:r>
            <a:r>
              <a:rPr lang="en-US" smtClean="0"/>
              <a:t>: Par example, entropies </a:t>
            </a:r>
            <a:r>
              <a:rPr lang="en-US"/>
              <a:t>non-</a:t>
            </a:r>
            <a:r>
              <a:rPr lang="en-US" err="1"/>
              <a:t>extensives</a:t>
            </a:r>
            <a:r>
              <a:rPr lang="en-US"/>
              <a:t>, </a:t>
            </a:r>
            <a:r>
              <a:rPr lang="en-US" smtClean="0"/>
              <a:t>syst</a:t>
            </a:r>
            <a:r>
              <a:rPr lang="pt-BR" smtClean="0"/>
              <a:t>è</a:t>
            </a:r>
            <a:r>
              <a:rPr lang="en-US" smtClean="0"/>
              <a:t>mes </a:t>
            </a:r>
            <a:r>
              <a:rPr lang="en-US"/>
              <a:t>complexes et </a:t>
            </a:r>
            <a:r>
              <a:rPr lang="en-US" smtClean="0"/>
              <a:t>g</a:t>
            </a:r>
            <a:r>
              <a:rPr lang="pt-BR" smtClean="0"/>
              <a:t>é</a:t>
            </a:r>
            <a:r>
              <a:rPr lang="en-US" smtClean="0"/>
              <a:t>ometries </a:t>
            </a:r>
            <a:r>
              <a:rPr lang="en-US" err="1" smtClean="0"/>
              <a:t>conformales</a:t>
            </a:r>
            <a:r>
              <a:rPr lang="en-US" smtClean="0"/>
              <a:t> (des </a:t>
            </a:r>
            <a:r>
              <a:rPr lang="en-US" err="1" smtClean="0"/>
              <a:t>familles</a:t>
            </a:r>
            <a:r>
              <a:rPr lang="en-US" smtClean="0"/>
              <a:t> </a:t>
            </a:r>
            <a:r>
              <a:rPr lang="en-US" err="1" smtClean="0"/>
              <a:t>exponentielle</a:t>
            </a:r>
            <a:r>
              <a:rPr lang="en-US" smtClean="0"/>
              <a:t> </a:t>
            </a:r>
            <a:r>
              <a:rPr lang="en-US" smtClean="0"/>
              <a:t>d</a:t>
            </a:r>
            <a:r>
              <a:rPr lang="pt-BR" smtClean="0"/>
              <a:t>é</a:t>
            </a:r>
            <a:r>
              <a:rPr lang="en-US" smtClean="0"/>
              <a:t>form</a:t>
            </a:r>
            <a:r>
              <a:rPr lang="pt-BR" smtClean="0"/>
              <a:t>é</a:t>
            </a:r>
            <a:r>
              <a:rPr lang="en-US" smtClean="0"/>
              <a:t>es</a:t>
            </a:r>
            <a:r>
              <a:rPr lang="en-US" smtClean="0"/>
              <a:t>), </a:t>
            </a:r>
            <a:r>
              <a:rPr lang="en-US"/>
              <a:t>etc</a:t>
            </a:r>
            <a:r>
              <a:rPr lang="en-US" smtClean="0"/>
              <a:t>.</a:t>
            </a:r>
          </a:p>
          <a:p>
            <a:r>
              <a:rPr lang="en-US" err="1" smtClean="0"/>
              <a:t>Nombreux</a:t>
            </a:r>
            <a:r>
              <a:rPr lang="en-US" smtClean="0"/>
              <a:t> domains </a:t>
            </a:r>
            <a:r>
              <a:rPr lang="en-US" err="1" smtClean="0"/>
              <a:t>d'applications</a:t>
            </a:r>
            <a:r>
              <a:rPr lang="en-US" smtClean="0"/>
              <a:t> de la GI : </a:t>
            </a:r>
            <a:r>
              <a:rPr lang="en-US" err="1" smtClean="0"/>
              <a:t>traitement</a:t>
            </a:r>
            <a:r>
              <a:rPr lang="en-US" smtClean="0"/>
              <a:t> du signal (Radar, interfaces </a:t>
            </a:r>
            <a:r>
              <a:rPr lang="en-US" err="1" smtClean="0"/>
              <a:t>cerveau-machine</a:t>
            </a:r>
            <a:r>
              <a:rPr lang="en-US" smtClean="0"/>
              <a:t>, etc</a:t>
            </a:r>
            <a:r>
              <a:rPr lang="en-US" smtClean="0"/>
              <a:t>. ), </a:t>
            </a:r>
            <a:r>
              <a:rPr lang="en-US" err="1" smtClean="0"/>
              <a:t>imagerie</a:t>
            </a:r>
            <a:r>
              <a:rPr lang="en-US" smtClean="0"/>
              <a:t> </a:t>
            </a:r>
            <a:r>
              <a:rPr lang="en-US" err="1" smtClean="0"/>
              <a:t>medicale</a:t>
            </a:r>
            <a:r>
              <a:rPr lang="en-US" smtClean="0"/>
              <a:t>, </a:t>
            </a:r>
            <a:r>
              <a:rPr lang="en-US" err="1" smtClean="0"/>
              <a:t>apprentissage</a:t>
            </a:r>
            <a:r>
              <a:rPr lang="en-US" smtClean="0"/>
              <a:t>, IA, etc.</a:t>
            </a:r>
            <a:endParaRPr lang="en-US"/>
          </a:p>
          <a:p>
            <a:endParaRPr lang="en-US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80219" y="-182767"/>
            <a:ext cx="116315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err="1" smtClean="0">
                <a:solidFill>
                  <a:schemeClr val="accent1"/>
                </a:solidFill>
              </a:rPr>
              <a:t>Qu’est-ce</a:t>
            </a:r>
            <a:r>
              <a:rPr lang="en-US" b="1" smtClean="0">
                <a:solidFill>
                  <a:schemeClr val="accent1"/>
                </a:solidFill>
              </a:rPr>
              <a:t> que la </a:t>
            </a:r>
            <a:r>
              <a:rPr lang="en-US" b="1" err="1" smtClean="0">
                <a:solidFill>
                  <a:schemeClr val="accent1"/>
                </a:solidFill>
              </a:rPr>
              <a:t>géométrie</a:t>
            </a:r>
            <a:r>
              <a:rPr lang="en-US" b="1" smtClean="0">
                <a:solidFill>
                  <a:schemeClr val="accent1"/>
                </a:solidFill>
              </a:rPr>
              <a:t> de </a:t>
            </a:r>
            <a:r>
              <a:rPr lang="en-US" b="1" err="1" smtClean="0">
                <a:solidFill>
                  <a:schemeClr val="accent1"/>
                </a:solidFill>
              </a:rPr>
              <a:t>l’information</a:t>
            </a:r>
            <a:r>
              <a:rPr lang="en-US" b="1" smtClean="0">
                <a:solidFill>
                  <a:schemeClr val="accent1"/>
                </a:solidFill>
              </a:rPr>
              <a:t> ?  (4/4)</a:t>
            </a:r>
            <a:endParaRPr lang="en-US" b="1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5824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484" y="-138517"/>
            <a:ext cx="12044515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Les geodesiques dependent de connexions </a:t>
            </a:r>
            <a:r>
              <a:rPr lang="en-US" b="1" err="1" smtClean="0">
                <a:solidFill>
                  <a:schemeClr val="accent1"/>
                </a:solidFill>
              </a:rPr>
              <a:t>affines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2211" y="945533"/>
            <a:ext cx="11699789" cy="5895309"/>
          </a:xfrm>
        </p:spPr>
        <p:txBody>
          <a:bodyPr>
            <a:normAutofit lnSpcReduction="10000"/>
          </a:bodyPr>
          <a:lstStyle/>
          <a:p>
            <a:r>
              <a:rPr lang="en-US" smtClean="0">
                <a:ea typeface="+mj-ea"/>
                <a:cs typeface="+mj-cs"/>
              </a:rPr>
              <a:t>On a vu que les </a:t>
            </a:r>
            <a:r>
              <a:rPr lang="en-US" smtClean="0">
                <a:ea typeface="+mj-ea"/>
                <a:cs typeface="+mj-cs"/>
              </a:rPr>
              <a:t>g</a:t>
            </a:r>
            <a:r>
              <a:rPr lang="pt-BR" smtClean="0"/>
              <a:t>é</a:t>
            </a:r>
            <a:r>
              <a:rPr lang="en-US" smtClean="0">
                <a:ea typeface="+mj-ea"/>
                <a:cs typeface="+mj-cs"/>
              </a:rPr>
              <a:t>od</a:t>
            </a:r>
            <a:r>
              <a:rPr lang="pt-BR" smtClean="0"/>
              <a:t>é</a:t>
            </a:r>
            <a:r>
              <a:rPr lang="en-US" smtClean="0">
                <a:ea typeface="+mj-ea"/>
                <a:cs typeface="+mj-cs"/>
              </a:rPr>
              <a:t>siques </a:t>
            </a:r>
            <a:r>
              <a:rPr lang="en-US" err="1" smtClean="0">
                <a:ea typeface="+mj-ea"/>
                <a:cs typeface="+mj-cs"/>
              </a:rPr>
              <a:t>sont</a:t>
            </a:r>
            <a:r>
              <a:rPr lang="en-US" smtClean="0">
                <a:ea typeface="+mj-ea"/>
                <a:cs typeface="+mj-cs"/>
              </a:rPr>
              <a:t> </a:t>
            </a:r>
            <a:r>
              <a:rPr lang="en-US" smtClean="0">
                <a:ea typeface="+mj-ea"/>
                <a:cs typeface="+mj-cs"/>
              </a:rPr>
              <a:t>localements des </a:t>
            </a:r>
            <a:r>
              <a:rPr lang="en-US" smtClean="0">
                <a:ea typeface="+mj-ea"/>
                <a:cs typeface="+mj-cs"/>
              </a:rPr>
              <a:t>plus courts </a:t>
            </a:r>
            <a:r>
              <a:rPr lang="en-US" smtClean="0">
                <a:ea typeface="+mj-ea"/>
                <a:cs typeface="+mj-cs"/>
              </a:rPr>
              <a:t>chemins </a:t>
            </a:r>
            <a:r>
              <a:rPr lang="en-US" err="1" smtClean="0">
                <a:ea typeface="+mj-ea"/>
                <a:cs typeface="+mj-cs"/>
              </a:rPr>
              <a:t>en</a:t>
            </a:r>
            <a:r>
              <a:rPr lang="en-US" smtClean="0">
                <a:ea typeface="+mj-ea"/>
                <a:cs typeface="+mj-cs"/>
              </a:rPr>
              <a:t> </a:t>
            </a:r>
            <a:r>
              <a:rPr lang="en-US" smtClean="0">
                <a:ea typeface="+mj-ea"/>
                <a:cs typeface="+mj-cs"/>
              </a:rPr>
              <a:t>g</a:t>
            </a:r>
            <a:r>
              <a:rPr lang="pt-BR" smtClean="0"/>
              <a:t>é</a:t>
            </a:r>
            <a:r>
              <a:rPr lang="en-US" smtClean="0">
                <a:ea typeface="+mj-ea"/>
                <a:cs typeface="+mj-cs"/>
              </a:rPr>
              <a:t>om</a:t>
            </a:r>
            <a:r>
              <a:rPr lang="pt-BR" smtClean="0"/>
              <a:t>é</a:t>
            </a:r>
            <a:r>
              <a:rPr lang="en-US" smtClean="0">
                <a:ea typeface="+mj-ea"/>
                <a:cs typeface="+mj-cs"/>
              </a:rPr>
              <a:t>trie </a:t>
            </a:r>
            <a:r>
              <a:rPr lang="en-US" err="1" smtClean="0">
                <a:ea typeface="+mj-ea"/>
                <a:cs typeface="+mj-cs"/>
              </a:rPr>
              <a:t>Riemannienne</a:t>
            </a:r>
            <a:endParaRPr lang="en-US" smtClean="0">
              <a:ea typeface="+mj-ea"/>
              <a:cs typeface="+mj-cs"/>
            </a:endParaRPr>
          </a:p>
          <a:p>
            <a:endParaRPr lang="en-US">
              <a:ea typeface="+mj-ea"/>
              <a:cs typeface="+mj-cs"/>
            </a:endParaRPr>
          </a:p>
          <a:p>
            <a:r>
              <a:rPr lang="en-US" err="1" smtClean="0">
                <a:ea typeface="+mj-ea"/>
                <a:cs typeface="+mj-cs"/>
              </a:rPr>
              <a:t>Une</a:t>
            </a:r>
            <a:r>
              <a:rPr lang="en-US" smtClean="0">
                <a:ea typeface="+mj-ea"/>
                <a:cs typeface="+mj-cs"/>
              </a:rPr>
              <a:t> </a:t>
            </a:r>
            <a:r>
              <a:rPr lang="en-US" smtClean="0">
                <a:ea typeface="+mj-ea"/>
                <a:cs typeface="+mj-cs"/>
              </a:rPr>
              <a:t>g</a:t>
            </a:r>
            <a:r>
              <a:rPr lang="pt-BR" smtClean="0"/>
              <a:t>é</a:t>
            </a:r>
            <a:r>
              <a:rPr lang="en-US" smtClean="0">
                <a:ea typeface="+mj-ea"/>
                <a:cs typeface="+mj-cs"/>
              </a:rPr>
              <a:t>od</a:t>
            </a:r>
            <a:r>
              <a:rPr lang="pt-BR" smtClean="0"/>
              <a:t>é</a:t>
            </a:r>
            <a:r>
              <a:rPr lang="en-US" smtClean="0">
                <a:ea typeface="+mj-ea"/>
                <a:cs typeface="+mj-cs"/>
              </a:rPr>
              <a:t>sique </a:t>
            </a:r>
            <a:r>
              <a:rPr lang="el-GR" smtClean="0">
                <a:ea typeface="+mj-ea"/>
                <a:cs typeface="+mj-cs"/>
              </a:rPr>
              <a:t>γ</a:t>
            </a:r>
            <a:r>
              <a:rPr lang="en-US" smtClean="0">
                <a:ea typeface="+mj-ea"/>
                <a:cs typeface="+mj-cs"/>
              </a:rPr>
              <a:t>(t) </a:t>
            </a:r>
            <a:r>
              <a:rPr lang="en-US" smtClean="0">
                <a:ea typeface="+mj-ea"/>
                <a:cs typeface="+mj-cs"/>
              </a:rPr>
              <a:t>d</a:t>
            </a:r>
            <a:r>
              <a:rPr lang="pt-BR" smtClean="0"/>
              <a:t>é</a:t>
            </a:r>
            <a:r>
              <a:rPr lang="en-US" smtClean="0">
                <a:ea typeface="+mj-ea"/>
                <a:cs typeface="+mj-cs"/>
              </a:rPr>
              <a:t>finie </a:t>
            </a:r>
            <a:r>
              <a:rPr lang="en-US" smtClean="0">
                <a:ea typeface="+mj-ea"/>
                <a:cs typeface="+mj-cs"/>
              </a:rPr>
              <a:t>par </a:t>
            </a:r>
            <a:r>
              <a:rPr lang="en-US" smtClean="0"/>
              <a:t>∇ </a:t>
            </a:r>
            <a:r>
              <a:rPr lang="en-US" err="1" smtClean="0"/>
              <a:t>est</a:t>
            </a:r>
            <a:r>
              <a:rPr lang="en-US" smtClean="0"/>
              <a:t> </a:t>
            </a:r>
            <a:r>
              <a:rPr lang="en-US" err="1" smtClean="0"/>
              <a:t>une</a:t>
            </a:r>
            <a:r>
              <a:rPr lang="en-US" smtClean="0"/>
              <a:t> </a:t>
            </a:r>
            <a:r>
              <a:rPr lang="en-US" err="1" smtClean="0"/>
              <a:t>courbe</a:t>
            </a:r>
            <a:r>
              <a:rPr lang="en-US" smtClean="0"/>
              <a:t> </a:t>
            </a:r>
            <a:r>
              <a:rPr lang="en-US" b="1" u="sng" smtClean="0">
                <a:solidFill>
                  <a:srgbClr val="FF0000"/>
                </a:solidFill>
              </a:rPr>
              <a:t>∇-</a:t>
            </a:r>
            <a:r>
              <a:rPr lang="en-US" b="1" u="sng" smtClean="0">
                <a:solidFill>
                  <a:srgbClr val="FF0000"/>
                </a:solidFill>
              </a:rPr>
              <a:t>autoparallele</a:t>
            </a:r>
            <a:r>
              <a:rPr lang="en-US" smtClean="0"/>
              <a:t> :</a:t>
            </a:r>
            <a:endParaRPr lang="en-US" smtClean="0"/>
          </a:p>
          <a:p>
            <a:endParaRPr lang="en-US" b="1" u="sng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b="1" u="sng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mtClean="0"/>
              <a:t>  avec </a:t>
            </a:r>
            <a:r>
              <a:rPr lang="en-US"/>
              <a:t>∇</a:t>
            </a:r>
            <a:r>
              <a:rPr lang="en-US" baseline="-25000"/>
              <a:t>X</a:t>
            </a:r>
            <a:r>
              <a:rPr lang="en-US"/>
              <a:t>T </a:t>
            </a:r>
            <a:r>
              <a:rPr lang="en-US" err="1"/>
              <a:t>l'operateur</a:t>
            </a:r>
            <a:r>
              <a:rPr lang="en-US"/>
              <a:t> de </a:t>
            </a:r>
            <a:r>
              <a:rPr lang="en-US" b="1">
                <a:solidFill>
                  <a:srgbClr val="FF0000"/>
                </a:solidFill>
              </a:rPr>
              <a:t>differentiation covariant </a:t>
            </a:r>
            <a:r>
              <a:rPr lang="en-US"/>
              <a:t>pour un champ de </a:t>
            </a:r>
            <a:r>
              <a:rPr lang="en-US" err="1"/>
              <a:t>vecteur</a:t>
            </a:r>
            <a:r>
              <a:rPr lang="en-US"/>
              <a:t> </a:t>
            </a:r>
            <a:r>
              <a:rPr lang="en-US" smtClean="0"/>
              <a:t>X</a:t>
            </a:r>
            <a:r>
              <a:rPr lang="en-US" b="1" u="sng" smtClean="0">
                <a:solidFill>
                  <a:srgbClr val="FF0000"/>
                </a:solidFill>
              </a:rPr>
              <a:t> </a:t>
            </a:r>
          </a:p>
          <a:p>
            <a:pPr marL="0" indent="0">
              <a:buNone/>
            </a:pPr>
            <a:r>
              <a:rPr lang="en-US" smtClean="0">
                <a:ea typeface="+mj-ea"/>
                <a:cs typeface="+mj-cs"/>
              </a:rPr>
              <a:t>Les D</a:t>
            </a:r>
            <a:r>
              <a:rPr lang="en-US" baseline="30000" smtClean="0">
                <a:ea typeface="+mj-ea"/>
                <a:cs typeface="+mj-cs"/>
              </a:rPr>
              <a:t>3</a:t>
            </a:r>
            <a:r>
              <a:rPr lang="en-US" smtClean="0">
                <a:ea typeface="+mj-ea"/>
                <a:cs typeface="+mj-cs"/>
              </a:rPr>
              <a:t> </a:t>
            </a:r>
            <a:r>
              <a:rPr lang="en-US" b="1" smtClean="0">
                <a:solidFill>
                  <a:srgbClr val="FF0000"/>
                </a:solidFill>
                <a:ea typeface="+mj-ea"/>
                <a:cs typeface="+mj-cs"/>
              </a:rPr>
              <a:t>symboles de Christoffel </a:t>
            </a:r>
            <a:r>
              <a:rPr lang="el-GR" smtClean="0"/>
              <a:t>Γ</a:t>
            </a:r>
            <a:r>
              <a:rPr lang="en-US" smtClean="0"/>
              <a:t> sont des fonctions qui </a:t>
            </a:r>
            <a:r>
              <a:rPr lang="en-US" smtClean="0">
                <a:ea typeface="+mj-ea"/>
                <a:cs typeface="+mj-cs"/>
              </a:rPr>
              <a:t>caracterisent la connexion affine</a:t>
            </a:r>
            <a:r>
              <a:rPr lang="en-US"/>
              <a:t> ∇</a:t>
            </a:r>
            <a:endParaRPr lang="en-US" smtClean="0">
              <a:ea typeface="+mj-ea"/>
              <a:cs typeface="+mj-cs"/>
            </a:endParaRPr>
          </a:p>
          <a:p>
            <a:r>
              <a:rPr lang="en-US" smtClean="0">
                <a:ea typeface="+mj-ea"/>
                <a:cs typeface="+mj-cs"/>
              </a:rPr>
              <a:t>En </a:t>
            </a:r>
            <a:r>
              <a:rPr lang="en-US" smtClean="0">
                <a:ea typeface="+mj-ea"/>
                <a:cs typeface="+mj-cs"/>
              </a:rPr>
              <a:t>g</a:t>
            </a:r>
            <a:r>
              <a:rPr lang="pt-BR" smtClean="0"/>
              <a:t>é</a:t>
            </a:r>
            <a:r>
              <a:rPr lang="en-US" smtClean="0">
                <a:ea typeface="+mj-ea"/>
                <a:cs typeface="+mj-cs"/>
              </a:rPr>
              <a:t>om</a:t>
            </a:r>
            <a:r>
              <a:rPr lang="pt-BR" smtClean="0"/>
              <a:t>é</a:t>
            </a:r>
            <a:r>
              <a:rPr lang="en-US" smtClean="0">
                <a:ea typeface="+mj-ea"/>
                <a:cs typeface="+mj-cs"/>
              </a:rPr>
              <a:t>trie Riemanniene, </a:t>
            </a:r>
            <a:r>
              <a:rPr lang="en-US" smtClean="0">
                <a:ea typeface="+mj-ea"/>
                <a:cs typeface="+mj-cs"/>
              </a:rPr>
              <a:t>la </a:t>
            </a:r>
            <a:r>
              <a:rPr lang="en-US" err="1" smtClean="0">
                <a:ea typeface="+mj-ea"/>
                <a:cs typeface="+mj-cs"/>
              </a:rPr>
              <a:t>connexion</a:t>
            </a:r>
            <a:r>
              <a:rPr lang="en-US" smtClean="0">
                <a:ea typeface="+mj-ea"/>
                <a:cs typeface="+mj-cs"/>
              </a:rPr>
              <a:t> par </a:t>
            </a:r>
            <a:r>
              <a:rPr lang="en-US" smtClean="0">
                <a:ea typeface="+mj-ea"/>
                <a:cs typeface="+mj-cs"/>
              </a:rPr>
              <a:t>d</a:t>
            </a:r>
            <a:r>
              <a:rPr lang="pt-BR"/>
              <a:t>é</a:t>
            </a:r>
            <a:r>
              <a:rPr lang="en-US" smtClean="0">
                <a:ea typeface="+mj-ea"/>
                <a:cs typeface="+mj-cs"/>
              </a:rPr>
              <a:t>faut </a:t>
            </a:r>
            <a:r>
              <a:rPr lang="en-US" err="1" smtClean="0">
                <a:ea typeface="+mj-ea"/>
                <a:cs typeface="+mj-cs"/>
              </a:rPr>
              <a:t>est</a:t>
            </a:r>
            <a:r>
              <a:rPr lang="en-US">
                <a:ea typeface="+mj-ea"/>
                <a:cs typeface="+mj-cs"/>
              </a:rPr>
              <a:t> </a:t>
            </a:r>
            <a:r>
              <a:rPr lang="en-US" err="1" smtClean="0">
                <a:ea typeface="+mj-ea"/>
                <a:cs typeface="+mj-cs"/>
              </a:rPr>
              <a:t>celle</a:t>
            </a:r>
            <a:r>
              <a:rPr lang="en-US" smtClean="0">
                <a:ea typeface="+mj-ea"/>
                <a:cs typeface="+mj-cs"/>
              </a:rPr>
              <a:t> de Levi-</a:t>
            </a:r>
            <a:r>
              <a:rPr lang="en-US" err="1" smtClean="0">
                <a:ea typeface="+mj-ea"/>
                <a:cs typeface="+mj-cs"/>
              </a:rPr>
              <a:t>Civita</a:t>
            </a:r>
            <a:r>
              <a:rPr lang="en-US" smtClean="0">
                <a:ea typeface="+mj-ea"/>
                <a:cs typeface="+mj-cs"/>
              </a:rPr>
              <a:t> qui </a:t>
            </a:r>
            <a:r>
              <a:rPr lang="en-US" err="1" smtClean="0">
                <a:ea typeface="+mj-ea"/>
                <a:cs typeface="+mj-cs"/>
              </a:rPr>
              <a:t>est</a:t>
            </a:r>
            <a:r>
              <a:rPr lang="en-US" smtClean="0">
                <a:ea typeface="+mj-ea"/>
                <a:cs typeface="+mj-cs"/>
              </a:rPr>
              <a:t> </a:t>
            </a:r>
            <a:r>
              <a:rPr lang="en-US" err="1" smtClean="0">
                <a:ea typeface="+mj-ea"/>
                <a:cs typeface="+mj-cs"/>
              </a:rPr>
              <a:t>construite</a:t>
            </a:r>
            <a:r>
              <a:rPr lang="en-US" smtClean="0">
                <a:ea typeface="+mj-ea"/>
                <a:cs typeface="+mj-cs"/>
              </a:rPr>
              <a:t> a </a:t>
            </a:r>
            <a:r>
              <a:rPr lang="en-US" err="1" smtClean="0">
                <a:ea typeface="+mj-ea"/>
                <a:cs typeface="+mj-cs"/>
              </a:rPr>
              <a:t>partir</a:t>
            </a:r>
            <a:r>
              <a:rPr lang="en-US" smtClean="0">
                <a:ea typeface="+mj-ea"/>
                <a:cs typeface="+mj-cs"/>
              </a:rPr>
              <a:t> du </a:t>
            </a:r>
            <a:r>
              <a:rPr lang="en-US" err="1" smtClean="0">
                <a:ea typeface="+mj-ea"/>
                <a:cs typeface="+mj-cs"/>
              </a:rPr>
              <a:t>tenseur</a:t>
            </a:r>
            <a:r>
              <a:rPr lang="en-US" smtClean="0">
                <a:ea typeface="+mj-ea"/>
                <a:cs typeface="+mj-cs"/>
              </a:rPr>
              <a:t> </a:t>
            </a:r>
            <a:r>
              <a:rPr lang="en-US" err="1" smtClean="0">
                <a:ea typeface="+mj-ea"/>
                <a:cs typeface="+mj-cs"/>
              </a:rPr>
              <a:t>metrique</a:t>
            </a:r>
            <a:r>
              <a:rPr lang="en-US" smtClean="0">
                <a:ea typeface="+mj-ea"/>
                <a:cs typeface="+mj-cs"/>
              </a:rPr>
              <a:t> g </a:t>
            </a:r>
            <a:r>
              <a:rPr lang="en-US" smtClean="0">
                <a:ea typeface="+mj-ea"/>
                <a:cs typeface="+mj-cs"/>
              </a:rPr>
              <a:t>(implicite):</a:t>
            </a:r>
            <a:endParaRPr lang="en-US" smtClean="0">
              <a:ea typeface="+mj-ea"/>
              <a:cs typeface="+mj-cs"/>
            </a:endParaRPr>
          </a:p>
          <a:p>
            <a:pPr marL="0" indent="0">
              <a:buNone/>
            </a:pPr>
            <a:r>
              <a:rPr lang="en-US" smtClean="0">
                <a:ea typeface="+mj-ea"/>
                <a:cs typeface="+mj-cs"/>
              </a:rPr>
              <a:t> </a:t>
            </a:r>
          </a:p>
          <a:p>
            <a:pPr marL="0" indent="0">
              <a:buNone/>
            </a:pPr>
            <a:endParaRPr lang="en-US">
              <a:ea typeface="+mj-ea"/>
              <a:cs typeface="+mj-cs"/>
            </a:endParaRPr>
          </a:p>
          <a:p>
            <a:pPr marL="0" indent="0">
              <a:buNone/>
            </a:pPr>
            <a:endParaRPr lang="en-US" smtClean="0">
              <a:ea typeface="+mj-ea"/>
              <a:cs typeface="+mj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972" y="2653507"/>
            <a:ext cx="3771900" cy="9048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015" y="5659485"/>
            <a:ext cx="2247878" cy="98738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9140" y="2653507"/>
            <a:ext cx="4688145" cy="91112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50224" y="5737808"/>
            <a:ext cx="7352252" cy="104149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027155" y="5737807"/>
            <a:ext cx="2324738" cy="7841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610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 noGrp="1"/>
          </p:cNvSpPr>
          <p:nvPr>
            <p:ph type="title"/>
          </p:nvPr>
        </p:nvSpPr>
        <p:spPr>
          <a:xfrm>
            <a:off x="267000" y="-155522"/>
            <a:ext cx="115135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err="1" smtClean="0">
                <a:solidFill>
                  <a:schemeClr val="accent1"/>
                </a:solidFill>
              </a:rPr>
              <a:t>Qu’est-ce</a:t>
            </a:r>
            <a:r>
              <a:rPr lang="en-US" b="1" smtClean="0">
                <a:solidFill>
                  <a:schemeClr val="accent1"/>
                </a:solidFill>
              </a:rPr>
              <a:t> que la </a:t>
            </a:r>
            <a:r>
              <a:rPr lang="en-US" b="1" err="1" smtClean="0">
                <a:solidFill>
                  <a:schemeClr val="accent1"/>
                </a:solidFill>
              </a:rPr>
              <a:t>géométrie</a:t>
            </a:r>
            <a:r>
              <a:rPr lang="en-US" b="1" smtClean="0">
                <a:solidFill>
                  <a:schemeClr val="accent1"/>
                </a:solidFill>
              </a:rPr>
              <a:t> de </a:t>
            </a:r>
            <a:r>
              <a:rPr lang="en-US" b="1" err="1" smtClean="0">
                <a:solidFill>
                  <a:schemeClr val="accent1"/>
                </a:solidFill>
              </a:rPr>
              <a:t>l’information</a:t>
            </a:r>
            <a:r>
              <a:rPr lang="en-US" b="1" smtClean="0">
                <a:solidFill>
                  <a:schemeClr val="accent1"/>
                </a:solidFill>
              </a:rPr>
              <a:t> ? (1/4) </a:t>
            </a:r>
            <a:endParaRPr lang="en-US" b="1">
              <a:solidFill>
                <a:schemeClr val="accent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6967" y="1644556"/>
            <a:ext cx="2961835" cy="19410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573" y="1722312"/>
            <a:ext cx="7375019" cy="1061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94727" y="978586"/>
            <a:ext cx="104978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err="1" smtClean="0"/>
              <a:t>Consid</a:t>
            </a:r>
            <a:r>
              <a:rPr lang="pt-BR" sz="2800"/>
              <a:t>é</a:t>
            </a:r>
            <a:r>
              <a:rPr lang="en-US" sz="2800" err="1" smtClean="0"/>
              <a:t>rons</a:t>
            </a:r>
            <a:r>
              <a:rPr lang="en-US" sz="2800" smtClean="0"/>
              <a:t> </a:t>
            </a:r>
            <a:r>
              <a:rPr lang="en-US" sz="2800" err="1" smtClean="0"/>
              <a:t>une</a:t>
            </a:r>
            <a:r>
              <a:rPr lang="en-US" sz="2800" smtClean="0"/>
              <a:t> </a:t>
            </a:r>
            <a:r>
              <a:rPr lang="en-US" sz="2800" err="1" smtClean="0"/>
              <a:t>famille</a:t>
            </a:r>
            <a:r>
              <a:rPr lang="en-US" sz="2800" smtClean="0"/>
              <a:t> de </a:t>
            </a:r>
            <a:r>
              <a:rPr lang="en-US" sz="2800" err="1" smtClean="0"/>
              <a:t>loi</a:t>
            </a:r>
            <a:r>
              <a:rPr lang="en-US" sz="2800" smtClean="0"/>
              <a:t> de distributions : le </a:t>
            </a:r>
            <a:r>
              <a:rPr lang="en-US" sz="2800" b="1" smtClean="0">
                <a:solidFill>
                  <a:srgbClr val="FF0000"/>
                </a:solidFill>
              </a:rPr>
              <a:t>mod</a:t>
            </a:r>
            <a:r>
              <a:rPr lang="pt-BR" sz="2800" b="1" smtClean="0">
                <a:solidFill>
                  <a:srgbClr val="FF0000"/>
                </a:solidFill>
              </a:rPr>
              <a:t>è</a:t>
            </a:r>
            <a:r>
              <a:rPr lang="en-US" sz="2800" b="1" smtClean="0">
                <a:solidFill>
                  <a:srgbClr val="FF0000"/>
                </a:solidFill>
              </a:rPr>
              <a:t>le </a:t>
            </a:r>
            <a:r>
              <a:rPr lang="en-US" sz="2800" b="1" err="1" smtClean="0">
                <a:solidFill>
                  <a:srgbClr val="FF0000"/>
                </a:solidFill>
              </a:rPr>
              <a:t>statistique</a:t>
            </a:r>
            <a:r>
              <a:rPr lang="en-US" sz="2800" b="1" smtClean="0">
                <a:solidFill>
                  <a:srgbClr val="FF0000"/>
                </a:solidFill>
              </a:rPr>
              <a:t> </a:t>
            </a:r>
            <a:endParaRPr lang="en-US" sz="2800" b="1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9256" y="3579746"/>
            <a:ext cx="11740458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err="1" smtClean="0"/>
              <a:t>Quelles</a:t>
            </a:r>
            <a:r>
              <a:rPr lang="en-US" sz="2800" smtClean="0"/>
              <a:t> </a:t>
            </a:r>
            <a:r>
              <a:rPr lang="en-US" sz="2800" err="1" smtClean="0"/>
              <a:t>sont</a:t>
            </a:r>
            <a:r>
              <a:rPr lang="en-US" sz="2800" smtClean="0"/>
              <a:t> les </a:t>
            </a:r>
            <a:r>
              <a:rPr lang="en-US" sz="2800" b="1" u="sng" smtClean="0">
                <a:solidFill>
                  <a:srgbClr val="FF0000"/>
                </a:solidFill>
              </a:rPr>
              <a:t>structures g</a:t>
            </a:r>
            <a:r>
              <a:rPr lang="pt-BR" sz="2800" b="1" u="sng" smtClean="0">
                <a:solidFill>
                  <a:srgbClr val="FF0000"/>
                </a:solidFill>
              </a:rPr>
              <a:t>é</a:t>
            </a:r>
            <a:r>
              <a:rPr lang="en-US" sz="2800" b="1" u="sng" smtClean="0">
                <a:solidFill>
                  <a:srgbClr val="FF0000"/>
                </a:solidFill>
              </a:rPr>
              <a:t>om</a:t>
            </a:r>
            <a:r>
              <a:rPr lang="pt-BR" sz="2800" b="1" u="sng" smtClean="0">
                <a:solidFill>
                  <a:srgbClr val="FF0000"/>
                </a:solidFill>
              </a:rPr>
              <a:t>é</a:t>
            </a:r>
            <a:r>
              <a:rPr lang="en-US" sz="2800" b="1" u="sng" err="1" smtClean="0">
                <a:solidFill>
                  <a:srgbClr val="FF0000"/>
                </a:solidFill>
              </a:rPr>
              <a:t>triques</a:t>
            </a:r>
            <a:r>
              <a:rPr lang="en-US" sz="2800" b="1" u="sng" smtClean="0">
                <a:solidFill>
                  <a:srgbClr val="FF0000"/>
                </a:solidFill>
              </a:rPr>
              <a:t>  </a:t>
            </a:r>
            <a:r>
              <a:rPr lang="en-US" sz="2800" smtClean="0"/>
              <a:t>pour </a:t>
            </a:r>
            <a:r>
              <a:rPr lang="en-US" sz="2800" err="1" smtClean="0"/>
              <a:t>cette</a:t>
            </a:r>
            <a:r>
              <a:rPr lang="en-US" sz="2800" smtClean="0"/>
              <a:t> </a:t>
            </a:r>
            <a:r>
              <a:rPr lang="en-US" sz="2800" err="1" smtClean="0"/>
              <a:t>famille</a:t>
            </a:r>
            <a:r>
              <a:rPr lang="en-US" sz="2800" smtClean="0"/>
              <a:t> </a:t>
            </a:r>
            <a:r>
              <a:rPr lang="en-US" sz="2800" smtClean="0"/>
              <a:t>de </a:t>
            </a:r>
            <a:r>
              <a:rPr lang="en-US" sz="2800" err="1" smtClean="0"/>
              <a:t>lois</a:t>
            </a:r>
            <a:r>
              <a:rPr lang="en-US" sz="2800" smtClean="0"/>
              <a:t> </a:t>
            </a:r>
            <a:r>
              <a:rPr lang="en-US" sz="2800" err="1" smtClean="0"/>
              <a:t>normales</a:t>
            </a:r>
            <a:r>
              <a:rPr lang="en-US" sz="2800" smtClean="0"/>
              <a:t>  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smtClean="0"/>
          </a:p>
          <a:p>
            <a:r>
              <a:rPr lang="en-US" sz="2800" smtClean="0"/>
              <a:t>Quelques questions:</a:t>
            </a:r>
            <a:endParaRPr lang="en-US" sz="280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smtClean="0"/>
              <a:t>Comment </a:t>
            </a:r>
            <a:r>
              <a:rPr lang="en-US" sz="2800" b="1" err="1">
                <a:solidFill>
                  <a:schemeClr val="accent2"/>
                </a:solidFill>
              </a:rPr>
              <a:t>interpoler</a:t>
            </a:r>
            <a:r>
              <a:rPr lang="en-US" sz="2800"/>
              <a:t> entre </a:t>
            </a:r>
            <a:r>
              <a:rPr lang="en-US" sz="2800" err="1"/>
              <a:t>deux</a:t>
            </a:r>
            <a:r>
              <a:rPr lang="en-US" sz="2800"/>
              <a:t> </a:t>
            </a:r>
            <a:r>
              <a:rPr lang="en-US" sz="2800" err="1"/>
              <a:t>lois</a:t>
            </a:r>
            <a:r>
              <a:rPr lang="en-US" sz="2800"/>
              <a:t> </a:t>
            </a:r>
            <a:r>
              <a:rPr lang="en-US" sz="2800" smtClean="0"/>
              <a:t>?</a:t>
            </a:r>
            <a:endParaRPr lang="en-US" sz="28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err="1"/>
              <a:t>Quelle</a:t>
            </a:r>
            <a:r>
              <a:rPr lang="en-US" sz="2800"/>
              <a:t> </a:t>
            </a:r>
            <a:r>
              <a:rPr lang="en-US" sz="2800" b="1">
                <a:solidFill>
                  <a:schemeClr val="accent2"/>
                </a:solidFill>
              </a:rPr>
              <a:t>distance</a:t>
            </a:r>
            <a:r>
              <a:rPr lang="en-US" sz="2800"/>
              <a:t> entre </a:t>
            </a:r>
            <a:r>
              <a:rPr lang="en-US" sz="2800" err="1"/>
              <a:t>deux</a:t>
            </a:r>
            <a:r>
              <a:rPr lang="en-US" sz="2800"/>
              <a:t> </a:t>
            </a:r>
            <a:r>
              <a:rPr lang="en-US" sz="2800" err="1"/>
              <a:t>lois</a:t>
            </a:r>
            <a:r>
              <a:rPr lang="en-US" sz="2800"/>
              <a:t> </a:t>
            </a:r>
            <a:r>
              <a:rPr lang="en-US" sz="2800" smtClean="0"/>
              <a:t>?</a:t>
            </a:r>
            <a:endParaRPr lang="en-US" sz="28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smtClean="0"/>
              <a:t>Y a-t-</a:t>
            </a:r>
            <a:r>
              <a:rPr lang="en-US" sz="2800" err="1" smtClean="0"/>
              <a:t>il</a:t>
            </a:r>
            <a:r>
              <a:rPr lang="en-US" sz="2800" smtClean="0"/>
              <a:t> </a:t>
            </a:r>
            <a:r>
              <a:rPr lang="en-US" sz="2800" b="1" err="1" smtClean="0">
                <a:solidFill>
                  <a:schemeClr val="accent2"/>
                </a:solidFill>
              </a:rPr>
              <a:t>plusieurs</a:t>
            </a:r>
            <a:r>
              <a:rPr lang="en-US" sz="2800" b="1" smtClean="0">
                <a:solidFill>
                  <a:schemeClr val="accent2"/>
                </a:solidFill>
              </a:rPr>
              <a:t> fa</a:t>
            </a:r>
            <a:r>
              <a:rPr lang="pt-BR" sz="2800" b="1" smtClean="0">
                <a:solidFill>
                  <a:schemeClr val="accent2"/>
                </a:solidFill>
              </a:rPr>
              <a:t>ç</a:t>
            </a:r>
            <a:r>
              <a:rPr lang="en-US" sz="2800" b="1" err="1" smtClean="0">
                <a:solidFill>
                  <a:schemeClr val="accent2"/>
                </a:solidFill>
              </a:rPr>
              <a:t>ons</a:t>
            </a:r>
            <a:r>
              <a:rPr lang="en-US" sz="2800" b="1" smtClean="0">
                <a:solidFill>
                  <a:schemeClr val="accent2"/>
                </a:solidFill>
              </a:rPr>
              <a:t> </a:t>
            </a:r>
            <a:r>
              <a:rPr lang="en-US" sz="2800" smtClean="0"/>
              <a:t>de faire ?</a:t>
            </a:r>
          </a:p>
          <a:p>
            <a:pPr lvl="1"/>
            <a:r>
              <a:rPr lang="en-US" sz="2800" err="1" smtClean="0"/>
              <a:t>si</a:t>
            </a:r>
            <a:r>
              <a:rPr lang="en-US" sz="2800" smtClean="0"/>
              <a:t> </a:t>
            </a:r>
            <a:r>
              <a:rPr lang="en-US" sz="2800" err="1" smtClean="0"/>
              <a:t>oui</a:t>
            </a:r>
            <a:r>
              <a:rPr lang="en-US" sz="2800" smtClean="0"/>
              <a:t>, </a:t>
            </a:r>
            <a:r>
              <a:rPr lang="en-US" sz="2800" err="1" smtClean="0"/>
              <a:t>pourquoi</a:t>
            </a:r>
            <a:r>
              <a:rPr lang="en-US" sz="2800" smtClean="0"/>
              <a:t> ?</a:t>
            </a:r>
            <a:endParaRPr lang="en-US" sz="280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/>
          </a:p>
          <a:p>
            <a:endParaRPr lang="en-US" sz="280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153" y="2896191"/>
            <a:ext cx="2619375" cy="6096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09033" y="2869144"/>
            <a:ext cx="57490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err="1" smtClean="0"/>
              <a:t>Espace</a:t>
            </a:r>
            <a:r>
              <a:rPr lang="en-US" sz="2800" smtClean="0"/>
              <a:t> des </a:t>
            </a:r>
            <a:r>
              <a:rPr lang="en-US" sz="2800" err="1" smtClean="0"/>
              <a:t>param</a:t>
            </a:r>
            <a:r>
              <a:rPr lang="pt-BR" sz="2800" smtClean="0"/>
              <a:t>è</a:t>
            </a:r>
            <a:r>
              <a:rPr lang="en-US" sz="2800" err="1" smtClean="0"/>
              <a:t>tres</a:t>
            </a:r>
            <a:r>
              <a:rPr lang="en-US" sz="2800" smtClean="0"/>
              <a:t> </a:t>
            </a:r>
            <a:r>
              <a:rPr lang="en-US" sz="2800" smtClean="0"/>
              <a:t>: le demi plan  </a:t>
            </a:r>
            <a:endParaRPr lang="en-US" sz="2800"/>
          </a:p>
        </p:txBody>
      </p:sp>
      <p:sp>
        <p:nvSpPr>
          <p:cNvPr id="12" name="TextBox 11"/>
          <p:cNvSpPr txBox="1"/>
          <p:nvPr/>
        </p:nvSpPr>
        <p:spPr>
          <a:xfrm>
            <a:off x="591373" y="4710941"/>
            <a:ext cx="6463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sz="2800"/>
          </a:p>
        </p:txBody>
      </p:sp>
      <p:sp>
        <p:nvSpPr>
          <p:cNvPr id="13" name="TextBox 12"/>
          <p:cNvSpPr txBox="1"/>
          <p:nvPr/>
        </p:nvSpPr>
        <p:spPr>
          <a:xfrm>
            <a:off x="2998839" y="45799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9123" y="4278453"/>
            <a:ext cx="5582232" cy="248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839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ttps://images.math.cnrs.fr/IMG/gif/cylindre3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142" y="1245154"/>
            <a:ext cx="5852930" cy="269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s://images.math.cnrs.fr/IMG/gif/transport-parallele-sur-une-sphere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5733" y="1059752"/>
            <a:ext cx="2663190" cy="3416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73258" y="3894946"/>
            <a:ext cx="4923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/>
              <a:t>Le </a:t>
            </a:r>
            <a:r>
              <a:rPr lang="en-US" sz="2800" smtClean="0"/>
              <a:t>cylindre </a:t>
            </a:r>
            <a:r>
              <a:rPr lang="en-US" sz="2800" err="1" smtClean="0"/>
              <a:t>est</a:t>
            </a:r>
            <a:r>
              <a:rPr lang="en-US" sz="2800" smtClean="0"/>
              <a:t> </a:t>
            </a:r>
            <a:r>
              <a:rPr lang="en-US" sz="2800" smtClean="0"/>
              <a:t>plat : courbure 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844900" y="4295391"/>
            <a:ext cx="59188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La </a:t>
            </a:r>
            <a:r>
              <a:rPr lang="en-US" sz="2800" smtClean="0"/>
              <a:t>sph</a:t>
            </a:r>
            <a:r>
              <a:rPr lang="pt-BR" sz="2800"/>
              <a:t>è</a:t>
            </a:r>
            <a:r>
              <a:rPr lang="en-US" sz="2800" smtClean="0"/>
              <a:t>re </a:t>
            </a:r>
            <a:r>
              <a:rPr lang="en-US" sz="2800" err="1" smtClean="0"/>
              <a:t>est</a:t>
            </a:r>
            <a:r>
              <a:rPr lang="en-US" sz="2800" smtClean="0"/>
              <a:t> de </a:t>
            </a:r>
            <a:r>
              <a:rPr lang="en-US" sz="2800" err="1" smtClean="0"/>
              <a:t>courbure</a:t>
            </a:r>
            <a:r>
              <a:rPr lang="en-US" sz="2800" smtClean="0"/>
              <a:t> </a:t>
            </a:r>
            <a:r>
              <a:rPr lang="en-US" sz="2800" smtClean="0"/>
              <a:t>constante </a:t>
            </a:r>
            <a:r>
              <a:rPr lang="en-US" sz="2800" smtClean="0"/>
              <a:t>&gt;</a:t>
            </a:r>
            <a:r>
              <a:rPr lang="en-US" sz="2800" smtClean="0"/>
              <a:t>0</a:t>
            </a:r>
            <a:endParaRPr lang="en-US" sz="2800" b="1">
              <a:solidFill>
                <a:srgbClr val="FF0000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258618" y="0"/>
            <a:ext cx="1176210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err="1" smtClean="0">
                <a:solidFill>
                  <a:schemeClr val="accent1"/>
                </a:solidFill>
              </a:rPr>
              <a:t>Connexion</a:t>
            </a:r>
            <a:r>
              <a:rPr lang="en-US" sz="4000" b="1" smtClean="0">
                <a:solidFill>
                  <a:schemeClr val="accent1"/>
                </a:solidFill>
              </a:rPr>
              <a:t> affine </a:t>
            </a:r>
            <a:r>
              <a:rPr lang="en-US" sz="4000" b="1" smtClean="0">
                <a:solidFill>
                  <a:schemeClr val="accent1"/>
                </a:solidFill>
              </a:rPr>
              <a:t>∇ :  Visualisation de la courbure par le </a:t>
            </a:r>
            <a:r>
              <a:rPr lang="en-US" sz="4000" b="1">
                <a:solidFill>
                  <a:schemeClr val="accent1"/>
                </a:solidFill>
              </a:rPr>
              <a:t>transport </a:t>
            </a:r>
            <a:r>
              <a:rPr lang="en-US" sz="4000" b="1" smtClean="0">
                <a:solidFill>
                  <a:schemeClr val="accent1"/>
                </a:solidFill>
              </a:rPr>
              <a:t>parall</a:t>
            </a:r>
            <a:r>
              <a:rPr lang="pt-BR" sz="4000"/>
              <a:t>è</a:t>
            </a:r>
            <a:r>
              <a:rPr lang="en-US" sz="4000" b="1" smtClean="0">
                <a:solidFill>
                  <a:schemeClr val="accent1"/>
                </a:solidFill>
              </a:rPr>
              <a:t>le </a:t>
            </a:r>
            <a:r>
              <a:rPr lang="en-US" sz="4000" b="1" smtClean="0">
                <a:solidFill>
                  <a:schemeClr val="accent1"/>
                </a:solidFill>
              </a:rPr>
              <a:t>sur </a:t>
            </a:r>
            <a:r>
              <a:rPr lang="en-US" sz="4000" b="1">
                <a:solidFill>
                  <a:schemeClr val="accent1"/>
                </a:solidFill>
              </a:rPr>
              <a:t>d</a:t>
            </a:r>
            <a:r>
              <a:rPr lang="en-US" sz="4000" b="1" smtClean="0">
                <a:solidFill>
                  <a:schemeClr val="accent1"/>
                </a:solidFill>
              </a:rPr>
              <a:t>es boucles infinitesimales</a:t>
            </a:r>
            <a:endParaRPr lang="en-US" sz="4000" b="1"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28448" y="5121892"/>
            <a:ext cx="11742555" cy="138499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>
            <a:spAutoFit/>
          </a:bodyPr>
          <a:lstStyle/>
          <a:p>
            <a:r>
              <a:rPr lang="en-US" sz="2800" err="1" smtClean="0"/>
              <a:t>Une</a:t>
            </a:r>
            <a:r>
              <a:rPr lang="en-US" sz="2800" smtClean="0"/>
              <a:t> connection </a:t>
            </a:r>
            <a:r>
              <a:rPr lang="en-US" sz="2800" err="1" smtClean="0"/>
              <a:t>est</a:t>
            </a:r>
            <a:r>
              <a:rPr lang="en-US" sz="2800" smtClean="0"/>
              <a:t> plate </a:t>
            </a:r>
            <a:r>
              <a:rPr lang="en-US" sz="2800" err="1" smtClean="0"/>
              <a:t>s'il</a:t>
            </a:r>
            <a:r>
              <a:rPr lang="en-US" sz="2800" smtClean="0"/>
              <a:t> </a:t>
            </a:r>
            <a:r>
              <a:rPr lang="en-US" sz="2800" err="1" smtClean="0"/>
              <a:t>existe</a:t>
            </a:r>
            <a:r>
              <a:rPr lang="en-US" sz="2800" smtClean="0"/>
              <a:t> un </a:t>
            </a:r>
            <a:r>
              <a:rPr lang="en-US" sz="2800" err="1" smtClean="0"/>
              <a:t>systeme</a:t>
            </a:r>
            <a:r>
              <a:rPr lang="en-US" sz="2800" smtClean="0"/>
              <a:t> local de </a:t>
            </a:r>
            <a:r>
              <a:rPr lang="en-US" sz="2800" smtClean="0"/>
              <a:t>coordonn</a:t>
            </a:r>
            <a:r>
              <a:rPr lang="pt-BR" sz="2800"/>
              <a:t>é</a:t>
            </a:r>
            <a:r>
              <a:rPr lang="en-US" sz="2800" smtClean="0"/>
              <a:t>es </a:t>
            </a:r>
            <a:r>
              <a:rPr lang="el-GR" sz="2800" smtClean="0"/>
              <a:t>θ</a:t>
            </a:r>
            <a:r>
              <a:rPr lang="en-US" sz="2800" smtClean="0"/>
              <a:t> pour </a:t>
            </a:r>
            <a:r>
              <a:rPr lang="en-US" sz="2800" err="1" smtClean="0"/>
              <a:t>lequel</a:t>
            </a:r>
            <a:r>
              <a:rPr lang="en-US" sz="2800" smtClean="0"/>
              <a:t> les </a:t>
            </a:r>
            <a:r>
              <a:rPr lang="en-US" sz="2800" err="1" smtClean="0"/>
              <a:t>symboles</a:t>
            </a:r>
            <a:r>
              <a:rPr lang="en-US" sz="2800" smtClean="0"/>
              <a:t> de </a:t>
            </a:r>
            <a:r>
              <a:rPr lang="en-US" sz="2800" err="1" smtClean="0"/>
              <a:t>Christoffel</a:t>
            </a:r>
            <a:r>
              <a:rPr lang="en-US" sz="2800" smtClean="0"/>
              <a:t> </a:t>
            </a:r>
            <a:r>
              <a:rPr lang="en-US" sz="2800" smtClean="0"/>
              <a:t> </a:t>
            </a:r>
            <a:r>
              <a:rPr lang="en-US" sz="2800" err="1" smtClean="0"/>
              <a:t>sont</a:t>
            </a:r>
            <a:r>
              <a:rPr lang="en-US" sz="2800" smtClean="0"/>
              <a:t> </a:t>
            </a:r>
            <a:r>
              <a:rPr lang="en-US" sz="2800" err="1" smtClean="0"/>
              <a:t>tous</a:t>
            </a:r>
            <a:r>
              <a:rPr lang="en-US" sz="2800" smtClean="0"/>
              <a:t> </a:t>
            </a:r>
            <a:r>
              <a:rPr lang="en-US" sz="2800" err="1" smtClean="0"/>
              <a:t>nuls</a:t>
            </a:r>
            <a:r>
              <a:rPr lang="en-US" sz="2800" smtClean="0"/>
              <a:t> : </a:t>
            </a:r>
            <a:r>
              <a:rPr lang="el-GR" sz="2800" b="1" smtClean="0">
                <a:solidFill>
                  <a:srgbClr val="FF0000"/>
                </a:solidFill>
              </a:rPr>
              <a:t>Γ</a:t>
            </a:r>
            <a:r>
              <a:rPr lang="en-US" sz="2800" b="1" smtClean="0">
                <a:solidFill>
                  <a:srgbClr val="FF0000"/>
                </a:solidFill>
              </a:rPr>
              <a:t>(</a:t>
            </a:r>
            <a:r>
              <a:rPr lang="el-GR" sz="2800" b="1">
                <a:solidFill>
                  <a:srgbClr val="FF0000"/>
                </a:solidFill>
              </a:rPr>
              <a:t>θ</a:t>
            </a:r>
            <a:r>
              <a:rPr lang="en-US" sz="2800" b="1" smtClean="0">
                <a:solidFill>
                  <a:srgbClr val="FF0000"/>
                </a:solidFill>
              </a:rPr>
              <a:t>)=0</a:t>
            </a:r>
          </a:p>
          <a:p>
            <a:r>
              <a:rPr lang="en-US" smtClean="0"/>
              <a:t>⟶ </a:t>
            </a:r>
            <a:r>
              <a:rPr lang="en-US" sz="2800" smtClean="0"/>
              <a:t>Les </a:t>
            </a:r>
            <a:r>
              <a:rPr lang="en-US" sz="2800" smtClean="0"/>
              <a:t>g</a:t>
            </a:r>
            <a:r>
              <a:rPr lang="pt-BR" sz="2800"/>
              <a:t>é</a:t>
            </a:r>
            <a:r>
              <a:rPr lang="en-US" sz="2800" smtClean="0"/>
              <a:t>od</a:t>
            </a:r>
            <a:r>
              <a:rPr lang="pt-BR" sz="2800"/>
              <a:t>é</a:t>
            </a:r>
            <a:r>
              <a:rPr lang="en-US" sz="2800" smtClean="0"/>
              <a:t>siques </a:t>
            </a:r>
            <a:r>
              <a:rPr lang="en-US" sz="2800" err="1" smtClean="0"/>
              <a:t>sont</a:t>
            </a:r>
            <a:r>
              <a:rPr lang="en-US" sz="2800" smtClean="0"/>
              <a:t> </a:t>
            </a:r>
            <a:r>
              <a:rPr lang="en-US" sz="2800" smtClean="0"/>
              <a:t>trac</a:t>
            </a:r>
            <a:r>
              <a:rPr lang="pt-BR" sz="2800"/>
              <a:t>é</a:t>
            </a:r>
            <a:r>
              <a:rPr lang="en-US" sz="2800" smtClean="0"/>
              <a:t>es </a:t>
            </a:r>
            <a:r>
              <a:rPr lang="en-US" sz="2800" err="1" smtClean="0"/>
              <a:t>comme</a:t>
            </a:r>
            <a:r>
              <a:rPr lang="en-US" sz="2800" smtClean="0"/>
              <a:t> des segments </a:t>
            </a:r>
            <a:r>
              <a:rPr lang="en-US" sz="2800" smtClean="0"/>
              <a:t>de droite dans la carte </a:t>
            </a:r>
            <a:r>
              <a:rPr lang="el-GR" sz="2800"/>
              <a:t>θ</a:t>
            </a:r>
            <a:r>
              <a:rPr lang="en-US" sz="2800" smtClean="0"/>
              <a:t> </a:t>
            </a:r>
            <a:endParaRPr lang="en-US" sz="2800"/>
          </a:p>
        </p:txBody>
      </p:sp>
      <p:sp>
        <p:nvSpPr>
          <p:cNvPr id="2" name="AutoShape 2" descr="Élie Cartan - Wikipedi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23177" y="1426447"/>
            <a:ext cx="1302578" cy="181255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224315" y="3198131"/>
            <a:ext cx="184668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err="1"/>
              <a:t>Élie</a:t>
            </a:r>
            <a:r>
              <a:rPr lang="en-US" sz="2400"/>
              <a:t> </a:t>
            </a:r>
            <a:r>
              <a:rPr lang="en-US" sz="2400" err="1"/>
              <a:t>Cartan</a:t>
            </a:r>
            <a:endParaRPr lang="en-US" sz="2400"/>
          </a:p>
          <a:p>
            <a:r>
              <a:rPr lang="en-US" sz="2400"/>
              <a:t>1869-1951</a:t>
            </a:r>
          </a:p>
        </p:txBody>
      </p:sp>
      <p:sp>
        <p:nvSpPr>
          <p:cNvPr id="11" name="Rectangle 10"/>
          <p:cNvSpPr/>
          <p:nvPr/>
        </p:nvSpPr>
        <p:spPr>
          <a:xfrm rot="5400000">
            <a:off x="11279479" y="2127623"/>
            <a:ext cx="1261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latin typeface="Source Sans Pro"/>
              </a:rPr>
              <a:t>© </a:t>
            </a:r>
            <a:r>
              <a:rPr lang="en-US" err="1" smtClean="0">
                <a:latin typeface="Source Sans Pro"/>
              </a:rPr>
              <a:t>wikipedia</a:t>
            </a: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946357" y="3583685"/>
            <a:ext cx="994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latin typeface="Source Sans Pro"/>
              </a:rPr>
              <a:t>© CNRS</a:t>
            </a:r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673789" y="3829798"/>
            <a:ext cx="994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latin typeface="Source Sans Pro"/>
              </a:rPr>
              <a:t>© CNRS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54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5223" y="3357799"/>
            <a:ext cx="3783056" cy="15577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27744"/>
            <a:ext cx="12114338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La nature </a:t>
            </a:r>
            <a:r>
              <a:rPr lang="en-US" b="1" err="1" smtClean="0">
                <a:solidFill>
                  <a:schemeClr val="accent1"/>
                </a:solidFill>
              </a:rPr>
              <a:t>dualistique</a:t>
            </a:r>
            <a:r>
              <a:rPr lang="en-US" b="1" smtClean="0">
                <a:solidFill>
                  <a:schemeClr val="accent1"/>
                </a:solidFill>
              </a:rPr>
              <a:t> de la </a:t>
            </a:r>
            <a:r>
              <a:rPr lang="en-US" b="1" smtClean="0">
                <a:solidFill>
                  <a:schemeClr val="accent1"/>
                </a:solidFill>
              </a:rPr>
              <a:t>g</a:t>
            </a:r>
            <a:r>
              <a:rPr lang="pt-BR" b="1">
                <a:solidFill>
                  <a:schemeClr val="accent1"/>
                </a:solidFill>
              </a:rPr>
              <a:t>é</a:t>
            </a:r>
            <a:r>
              <a:rPr lang="en-US" b="1" smtClean="0">
                <a:solidFill>
                  <a:schemeClr val="accent1"/>
                </a:solidFill>
              </a:rPr>
              <a:t>om</a:t>
            </a:r>
            <a:r>
              <a:rPr lang="pt-BR" b="1">
                <a:solidFill>
                  <a:schemeClr val="accent1"/>
                </a:solidFill>
              </a:rPr>
              <a:t>é</a:t>
            </a:r>
            <a:r>
              <a:rPr lang="en-US" b="1" smtClean="0">
                <a:solidFill>
                  <a:schemeClr val="accent1"/>
                </a:solidFill>
              </a:rPr>
              <a:t>trie </a:t>
            </a:r>
            <a:r>
              <a:rPr lang="en-US" b="1" smtClean="0">
                <a:solidFill>
                  <a:schemeClr val="accent1"/>
                </a:solidFill>
              </a:rPr>
              <a:t>de </a:t>
            </a:r>
            <a:r>
              <a:rPr lang="en-US" b="1" err="1" smtClean="0">
                <a:solidFill>
                  <a:schemeClr val="accent1"/>
                </a:solidFill>
              </a:rPr>
              <a:t>l'information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8083" y="2186331"/>
            <a:ext cx="11687088" cy="5211161"/>
          </a:xfrm>
        </p:spPr>
        <p:txBody>
          <a:bodyPr/>
          <a:lstStyle/>
          <a:p>
            <a:r>
              <a:rPr lang="en-US" err="1" smtClean="0"/>
              <a:t>Etant</a:t>
            </a:r>
            <a:r>
              <a:rPr lang="en-US" smtClean="0"/>
              <a:t> </a:t>
            </a:r>
            <a:r>
              <a:rPr lang="en-US" smtClean="0"/>
              <a:t>donn</a:t>
            </a:r>
            <a:r>
              <a:rPr lang="pt-BR" smtClean="0"/>
              <a:t>é</a:t>
            </a:r>
            <a:r>
              <a:rPr lang="en-US" smtClean="0"/>
              <a:t> </a:t>
            </a:r>
            <a:r>
              <a:rPr lang="en-US" err="1" smtClean="0"/>
              <a:t>une</a:t>
            </a:r>
            <a:r>
              <a:rPr lang="en-US" smtClean="0"/>
              <a:t> </a:t>
            </a:r>
            <a:r>
              <a:rPr lang="en-US" err="1" smtClean="0"/>
              <a:t>connexion</a:t>
            </a:r>
            <a:r>
              <a:rPr lang="en-US" smtClean="0"/>
              <a:t> affine sans torsion </a:t>
            </a:r>
            <a:r>
              <a:rPr lang="en-US" b="1" smtClean="0"/>
              <a:t>∇</a:t>
            </a:r>
            <a:r>
              <a:rPr lang="en-US" b="1" smtClean="0">
                <a:solidFill>
                  <a:schemeClr val="accent1"/>
                </a:solidFill>
              </a:rPr>
              <a:t> </a:t>
            </a:r>
            <a:r>
              <a:rPr lang="en-US" smtClean="0"/>
              <a:t>et </a:t>
            </a:r>
            <a:r>
              <a:rPr lang="en-US" err="1" smtClean="0"/>
              <a:t>une</a:t>
            </a:r>
            <a:r>
              <a:rPr lang="en-US" smtClean="0"/>
              <a:t> </a:t>
            </a:r>
            <a:r>
              <a:rPr lang="en-US" err="1" smtClean="0"/>
              <a:t>metrique</a:t>
            </a:r>
            <a:r>
              <a:rPr lang="en-US" smtClean="0"/>
              <a:t> </a:t>
            </a:r>
            <a:r>
              <a:rPr lang="en-US" b="1" smtClean="0"/>
              <a:t>g</a:t>
            </a:r>
            <a:r>
              <a:rPr lang="en-US" smtClean="0"/>
              <a:t>, on </a:t>
            </a:r>
            <a:r>
              <a:rPr lang="en-US" err="1" smtClean="0"/>
              <a:t>peut</a:t>
            </a:r>
            <a:r>
              <a:rPr lang="en-US" smtClean="0"/>
              <a:t> </a:t>
            </a:r>
            <a:r>
              <a:rPr lang="en-US" err="1" smtClean="0"/>
              <a:t>construire</a:t>
            </a:r>
            <a:r>
              <a:rPr lang="en-US" smtClean="0"/>
              <a:t> </a:t>
            </a:r>
            <a:r>
              <a:rPr lang="en-US" err="1" smtClean="0"/>
              <a:t>une</a:t>
            </a:r>
            <a:r>
              <a:rPr lang="en-US" smtClean="0"/>
              <a:t> </a:t>
            </a:r>
            <a:r>
              <a:rPr lang="en-US" b="1" smtClean="0">
                <a:solidFill>
                  <a:srgbClr val="FF0000"/>
                </a:solidFill>
              </a:rPr>
              <a:t>unique </a:t>
            </a:r>
            <a:r>
              <a:rPr lang="en-US" b="1" err="1" smtClean="0">
                <a:solidFill>
                  <a:srgbClr val="FF0000"/>
                </a:solidFill>
              </a:rPr>
              <a:t>connexion</a:t>
            </a:r>
            <a:r>
              <a:rPr lang="en-US" b="1" smtClean="0">
                <a:solidFill>
                  <a:srgbClr val="FF0000"/>
                </a:solidFill>
              </a:rPr>
              <a:t> </a:t>
            </a:r>
            <a:r>
              <a:rPr lang="en-US" b="1" err="1" smtClean="0">
                <a:solidFill>
                  <a:srgbClr val="FF0000"/>
                </a:solidFill>
              </a:rPr>
              <a:t>duale</a:t>
            </a:r>
            <a:r>
              <a:rPr lang="en-US" b="1" smtClean="0">
                <a:solidFill>
                  <a:srgbClr val="FF0000"/>
                </a:solidFill>
              </a:rPr>
              <a:t> ∇</a:t>
            </a:r>
            <a:r>
              <a:rPr lang="en-US" b="1" baseline="30000" smtClean="0">
                <a:solidFill>
                  <a:srgbClr val="FF0000"/>
                </a:solidFill>
              </a:rPr>
              <a:t>* </a:t>
            </a:r>
            <a:r>
              <a:rPr lang="en-US" b="1" smtClean="0">
                <a:solidFill>
                  <a:srgbClr val="FF0000"/>
                </a:solidFill>
              </a:rPr>
              <a:t> sans torsion </a:t>
            </a:r>
            <a:r>
              <a:rPr lang="en-US" smtClean="0"/>
              <a:t>telle </a:t>
            </a:r>
            <a:r>
              <a:rPr lang="en-US" smtClean="0"/>
              <a:t>que la </a:t>
            </a:r>
            <a:r>
              <a:rPr lang="en-US" smtClean="0"/>
              <a:t>m</a:t>
            </a:r>
            <a:r>
              <a:rPr lang="pt-BR" smtClean="0"/>
              <a:t>é</a:t>
            </a:r>
            <a:r>
              <a:rPr lang="en-US" smtClean="0"/>
              <a:t>trique </a:t>
            </a:r>
            <a:r>
              <a:rPr lang="en-US" err="1" smtClean="0"/>
              <a:t>est</a:t>
            </a:r>
            <a:r>
              <a:rPr lang="en-US" smtClean="0"/>
              <a:t> </a:t>
            </a:r>
            <a:r>
              <a:rPr lang="en-US" smtClean="0"/>
              <a:t>pr</a:t>
            </a:r>
            <a:r>
              <a:rPr lang="pt-BR" smtClean="0"/>
              <a:t>é</a:t>
            </a:r>
            <a:r>
              <a:rPr lang="en-US" smtClean="0"/>
              <a:t>serv</a:t>
            </a:r>
            <a:r>
              <a:rPr lang="pt-BR" smtClean="0"/>
              <a:t>ée</a:t>
            </a:r>
            <a:r>
              <a:rPr lang="en-US" smtClean="0"/>
              <a:t> </a:t>
            </a:r>
            <a:r>
              <a:rPr lang="en-US" smtClean="0"/>
              <a:t>par le bi-transport </a:t>
            </a:r>
            <a:r>
              <a:rPr lang="en-US" smtClean="0"/>
              <a:t>parall</a:t>
            </a:r>
            <a:r>
              <a:rPr lang="pt-BR" smtClean="0"/>
              <a:t>è</a:t>
            </a:r>
            <a:r>
              <a:rPr lang="en-US" smtClean="0"/>
              <a:t>le :</a:t>
            </a:r>
            <a:endParaRPr lang="en-US" smtClean="0"/>
          </a:p>
          <a:p>
            <a:endParaRPr lang="en-US" smtClean="0"/>
          </a:p>
          <a:p>
            <a:endParaRPr lang="en-US"/>
          </a:p>
          <a:p>
            <a:pPr marL="0" indent="0">
              <a:buNone/>
            </a:pPr>
            <a:endParaRPr lang="en-US" smtClean="0"/>
          </a:p>
          <a:p>
            <a:r>
              <a:rPr lang="en-US" smtClean="0"/>
              <a:t>Le dual de la </a:t>
            </a:r>
            <a:r>
              <a:rPr lang="en-US" err="1" smtClean="0"/>
              <a:t>connexion</a:t>
            </a:r>
            <a:r>
              <a:rPr lang="en-US" smtClean="0"/>
              <a:t> </a:t>
            </a:r>
            <a:r>
              <a:rPr lang="en-US" err="1" smtClean="0"/>
              <a:t>duale</a:t>
            </a:r>
            <a:r>
              <a:rPr lang="en-US" smtClean="0"/>
              <a:t> </a:t>
            </a:r>
            <a:r>
              <a:rPr lang="en-US" err="1" smtClean="0"/>
              <a:t>est</a:t>
            </a:r>
            <a:r>
              <a:rPr lang="en-US" smtClean="0"/>
              <a:t> la </a:t>
            </a:r>
            <a:r>
              <a:rPr lang="en-US" err="1" smtClean="0"/>
              <a:t>connexion</a:t>
            </a:r>
            <a:r>
              <a:rPr lang="en-US" smtClean="0"/>
              <a:t> </a:t>
            </a:r>
            <a:r>
              <a:rPr lang="en-US" err="1" smtClean="0"/>
              <a:t>primale</a:t>
            </a:r>
            <a:r>
              <a:rPr lang="en-US" smtClean="0"/>
              <a:t> : </a:t>
            </a:r>
            <a:endParaRPr lang="en-US"/>
          </a:p>
          <a:p>
            <a:r>
              <a:rPr lang="en-US" smtClean="0"/>
              <a:t>Comment trouver des connexions duales ? </a:t>
            </a:r>
          </a:p>
          <a:p>
            <a:pPr lvl="1"/>
            <a:r>
              <a:rPr lang="en-US" smtClean="0"/>
              <a:t>M</a:t>
            </a:r>
            <a:r>
              <a:rPr lang="pt-BR" smtClean="0"/>
              <a:t>é</a:t>
            </a:r>
            <a:r>
              <a:rPr lang="en-US" smtClean="0"/>
              <a:t>thode d'Amari-Nagaoka (1982) : les </a:t>
            </a:r>
            <a:r>
              <a:rPr lang="el-GR" b="1" smtClean="0">
                <a:solidFill>
                  <a:srgbClr val="FF0000"/>
                </a:solidFill>
              </a:rPr>
              <a:t>α</a:t>
            </a:r>
            <a:r>
              <a:rPr lang="en-US" b="1">
                <a:solidFill>
                  <a:srgbClr val="FF0000"/>
                </a:solidFill>
              </a:rPr>
              <a:t>-connexions </a:t>
            </a:r>
            <a:r>
              <a:rPr lang="en-US" smtClean="0"/>
              <a:t>(Chentsov 1972)</a:t>
            </a:r>
          </a:p>
          <a:p>
            <a:pPr lvl="1"/>
            <a:r>
              <a:rPr lang="en-US" smtClean="0"/>
              <a:t>M</a:t>
            </a:r>
            <a:r>
              <a:rPr lang="pt-BR" smtClean="0"/>
              <a:t>é</a:t>
            </a:r>
            <a:r>
              <a:rPr lang="en-US" smtClean="0"/>
              <a:t>thode d'Eguchi (1983) : construit les connexions duales </a:t>
            </a:r>
            <a:r>
              <a:rPr lang="pt-BR"/>
              <a:t>à</a:t>
            </a:r>
            <a:r>
              <a:rPr lang="en-US" smtClean="0"/>
              <a:t> partir de divergences</a:t>
            </a:r>
            <a:endParaRPr lang="en-US" b="1" baseline="3000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b="1" baseline="3000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b="1" baseline="3000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165" y="3579387"/>
            <a:ext cx="4393291" cy="111455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59554" y="4961923"/>
            <a:ext cx="1935017" cy="561779"/>
          </a:xfrm>
          <a:prstGeom prst="rect">
            <a:avLst/>
          </a:prstGeom>
        </p:spPr>
      </p:pic>
      <p:pic>
        <p:nvPicPr>
          <p:cNvPr id="9" name="Picture 8" descr="(M,g,\nabla,\nabla^*)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484" y="1220173"/>
            <a:ext cx="2853220" cy="599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6287408" y="1136809"/>
            <a:ext cx="2018686" cy="882695"/>
            <a:chOff x="10051047" y="2869353"/>
            <a:chExt cx="2018686" cy="882695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100962" y="2873331"/>
              <a:ext cx="1968771" cy="878717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 flipV="1">
              <a:off x="10051047" y="2869353"/>
              <a:ext cx="2018686" cy="834184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4377693" y="1215737"/>
            <a:ext cx="11987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tel que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964244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7700" y="2642785"/>
            <a:ext cx="11429998" cy="50957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mtClean="0"/>
              <a:t>Quelques </a:t>
            </a:r>
            <a:r>
              <a:rPr lang="el-GR"/>
              <a:t>α</a:t>
            </a:r>
            <a:r>
              <a:rPr lang="en-US"/>
              <a:t>-</a:t>
            </a:r>
            <a:r>
              <a:rPr lang="en-US" smtClean="0"/>
              <a:t>connexions:</a:t>
            </a:r>
            <a:endParaRPr lang="en-US"/>
          </a:p>
          <a:p>
            <a:r>
              <a:rPr lang="en-US" smtClean="0"/>
              <a:t>0-connexion </a:t>
            </a:r>
            <a:r>
              <a:rPr lang="en-US" smtClean="0"/>
              <a:t>= </a:t>
            </a:r>
            <a:r>
              <a:rPr lang="en-US" b="1">
                <a:solidFill>
                  <a:srgbClr val="FF0000"/>
                </a:solidFill>
              </a:rPr>
              <a:t>Fisher</a:t>
            </a:r>
            <a:r>
              <a:rPr lang="en-US" b="1" smtClean="0">
                <a:solidFill>
                  <a:srgbClr val="FF0000"/>
                </a:solidFill>
              </a:rPr>
              <a:t> </a:t>
            </a:r>
            <a:r>
              <a:rPr lang="en-US" b="1" smtClean="0">
                <a:solidFill>
                  <a:srgbClr val="FF0000"/>
                </a:solidFill>
              </a:rPr>
              <a:t>Levi-Civita metrique connexion: Vari</a:t>
            </a:r>
            <a:r>
              <a:rPr lang="pt-BR" b="1">
                <a:solidFill>
                  <a:srgbClr val="FF0000"/>
                </a:solidFill>
              </a:rPr>
              <a:t>é</a:t>
            </a:r>
            <a:r>
              <a:rPr lang="en-US" b="1" smtClean="0">
                <a:solidFill>
                  <a:srgbClr val="FF0000"/>
                </a:solidFill>
              </a:rPr>
              <a:t>t</a:t>
            </a:r>
            <a:r>
              <a:rPr lang="pt-BR" b="1">
                <a:solidFill>
                  <a:srgbClr val="FF0000"/>
                </a:solidFill>
              </a:rPr>
              <a:t>é</a:t>
            </a:r>
            <a:r>
              <a:rPr lang="en-US" b="1" smtClean="0">
                <a:solidFill>
                  <a:srgbClr val="FF0000"/>
                </a:solidFill>
              </a:rPr>
              <a:t> Fisher-Rao </a:t>
            </a:r>
            <a:endParaRPr lang="en-US" b="1" smtClean="0">
              <a:solidFill>
                <a:srgbClr val="FF0000"/>
              </a:solidFill>
            </a:endParaRPr>
          </a:p>
          <a:p>
            <a:r>
              <a:rPr lang="en-US" smtClean="0"/>
              <a:t>1-connection </a:t>
            </a:r>
            <a:r>
              <a:rPr lang="en-US" err="1" smtClean="0"/>
              <a:t>est</a:t>
            </a:r>
            <a:r>
              <a:rPr lang="en-US" smtClean="0"/>
              <a:t> appellee la </a:t>
            </a:r>
            <a:r>
              <a:rPr lang="en-US" b="1" smtClean="0">
                <a:solidFill>
                  <a:srgbClr val="FF0000"/>
                </a:solidFill>
              </a:rPr>
              <a:t>connexion exponentielle </a:t>
            </a:r>
            <a:r>
              <a:rPr lang="en-US" smtClean="0"/>
              <a:t>[Efron 1975] </a:t>
            </a:r>
            <a:r>
              <a:rPr lang="en-US" b="1" u="sng" smtClean="0">
                <a:solidFill>
                  <a:srgbClr val="FF0000"/>
                </a:solidFill>
              </a:rPr>
              <a:t> </a:t>
            </a:r>
            <a:endParaRPr lang="en-US" b="1" smtClean="0"/>
          </a:p>
          <a:p>
            <a:r>
              <a:rPr lang="en-US" smtClean="0"/>
              <a:t>-1 connection </a:t>
            </a:r>
            <a:r>
              <a:rPr lang="en-US" err="1" smtClean="0"/>
              <a:t>est</a:t>
            </a:r>
            <a:r>
              <a:rPr lang="en-US" smtClean="0"/>
              <a:t> appellee la </a:t>
            </a:r>
            <a:r>
              <a:rPr lang="en-US" b="1" smtClean="0">
                <a:solidFill>
                  <a:srgbClr val="FF0000"/>
                </a:solidFill>
              </a:rPr>
              <a:t>connexion </a:t>
            </a:r>
            <a:r>
              <a:rPr lang="en-US" b="1" smtClean="0">
                <a:solidFill>
                  <a:srgbClr val="FF0000"/>
                </a:solidFill>
              </a:rPr>
              <a:t>de </a:t>
            </a:r>
            <a:r>
              <a:rPr lang="en-US" b="1" smtClean="0">
                <a:solidFill>
                  <a:srgbClr val="FF0000"/>
                </a:solidFill>
              </a:rPr>
              <a:t>mélange </a:t>
            </a:r>
            <a:r>
              <a:rPr lang="en-US" smtClean="0"/>
              <a:t>[Dawid 1975] </a:t>
            </a:r>
            <a:endParaRPr lang="en-US" b="1" smtClean="0"/>
          </a:p>
          <a:p>
            <a:endParaRPr lang="en-US" b="1" smtClean="0">
              <a:solidFill>
                <a:srgbClr val="FF0000"/>
              </a:solidFill>
            </a:endParaRPr>
          </a:p>
          <a:p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82469" y="0"/>
            <a:ext cx="12161109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L' </a:t>
            </a:r>
            <a:r>
              <a:rPr lang="el-GR" b="1" smtClean="0">
                <a:solidFill>
                  <a:schemeClr val="accent1"/>
                </a:solidFill>
              </a:rPr>
              <a:t>α</a:t>
            </a:r>
            <a:r>
              <a:rPr lang="en-US" b="1" smtClean="0">
                <a:solidFill>
                  <a:schemeClr val="accent1"/>
                </a:solidFill>
              </a:rPr>
              <a:t>-g</a:t>
            </a:r>
            <a:r>
              <a:rPr lang="pt-BR" b="1">
                <a:solidFill>
                  <a:schemeClr val="accent1"/>
                </a:solidFill>
              </a:rPr>
              <a:t>é</a:t>
            </a:r>
            <a:r>
              <a:rPr lang="en-US" b="1" smtClean="0">
                <a:solidFill>
                  <a:schemeClr val="accent1"/>
                </a:solidFill>
              </a:rPr>
              <a:t>om</a:t>
            </a:r>
            <a:r>
              <a:rPr lang="pt-BR" b="1">
                <a:solidFill>
                  <a:schemeClr val="accent1"/>
                </a:solidFill>
              </a:rPr>
              <a:t>é</a:t>
            </a:r>
            <a:r>
              <a:rPr lang="en-US" b="1" smtClean="0">
                <a:solidFill>
                  <a:schemeClr val="accent1"/>
                </a:solidFill>
              </a:rPr>
              <a:t>trie d'Amari et Nagaoka  </a:t>
            </a:r>
            <a:endParaRPr lang="en-US" b="1">
              <a:solidFill>
                <a:schemeClr val="accent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7049" y="1639734"/>
            <a:ext cx="5414385" cy="97584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40042" y="1738061"/>
            <a:ext cx="68480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smtClean="0"/>
              <a:t>∇</a:t>
            </a:r>
            <a:r>
              <a:rPr lang="el-GR" sz="4000" baseline="30000" smtClean="0"/>
              <a:t>α</a:t>
            </a:r>
            <a:endParaRPr lang="en-US" sz="4000" baseline="3000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137" y="5205126"/>
            <a:ext cx="4695825" cy="9906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4845" y="1864979"/>
            <a:ext cx="56501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d</a:t>
            </a:r>
            <a:r>
              <a:rPr lang="pt-BR" sz="2800" smtClean="0"/>
              <a:t>é</a:t>
            </a:r>
            <a:r>
              <a:rPr lang="en-US" sz="2800" smtClean="0"/>
              <a:t>finit par les symboles de Christoffel</a:t>
            </a:r>
            <a:endParaRPr lang="en-US" sz="280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7959" y="4508642"/>
            <a:ext cx="2276475" cy="86677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2173" y="4581518"/>
            <a:ext cx="2114550" cy="63817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64743" y="1078690"/>
            <a:ext cx="2952750" cy="7620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235274" y="1183642"/>
            <a:ext cx="1625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Structure </a:t>
            </a:r>
            <a:endParaRPr lang="en-US" sz="2800"/>
          </a:p>
        </p:txBody>
      </p:sp>
      <p:sp>
        <p:nvSpPr>
          <p:cNvPr id="19" name="TextBox 18"/>
          <p:cNvSpPr txBox="1"/>
          <p:nvPr/>
        </p:nvSpPr>
        <p:spPr>
          <a:xfrm>
            <a:off x="0" y="6120608"/>
            <a:ext cx="123643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La </a:t>
            </a:r>
            <a:r>
              <a:rPr lang="en-US" sz="2800" b="1" smtClean="0">
                <a:solidFill>
                  <a:srgbClr val="FF0000"/>
                </a:solidFill>
              </a:rPr>
              <a:t>g</a:t>
            </a:r>
            <a:r>
              <a:rPr lang="pt-BR" sz="2800" b="1">
                <a:solidFill>
                  <a:srgbClr val="FF0000"/>
                </a:solidFill>
              </a:rPr>
              <a:t>é</a:t>
            </a:r>
            <a:r>
              <a:rPr lang="en-US" sz="2800" b="1" smtClean="0">
                <a:solidFill>
                  <a:srgbClr val="FF0000"/>
                </a:solidFill>
              </a:rPr>
              <a:t>om</a:t>
            </a:r>
            <a:r>
              <a:rPr lang="pt-BR" sz="2800" b="1">
                <a:solidFill>
                  <a:srgbClr val="FF0000"/>
                </a:solidFill>
              </a:rPr>
              <a:t>é</a:t>
            </a:r>
            <a:r>
              <a:rPr lang="en-US" sz="2800" b="1" smtClean="0">
                <a:solidFill>
                  <a:srgbClr val="FF0000"/>
                </a:solidFill>
              </a:rPr>
              <a:t>trie dualle em </a:t>
            </a:r>
            <a:r>
              <a:rPr lang="en-US" sz="2800" smtClean="0"/>
              <a:t>va </a:t>
            </a:r>
            <a:r>
              <a:rPr lang="pt-BR" sz="2800"/>
              <a:t>ê</a:t>
            </a:r>
            <a:r>
              <a:rPr lang="en-US" sz="2800" smtClean="0"/>
              <a:t>tre utilis</a:t>
            </a:r>
            <a:r>
              <a:rPr lang="pt-BR" sz="2800"/>
              <a:t>é</a:t>
            </a:r>
            <a:r>
              <a:rPr lang="en-US" sz="2800" smtClean="0"/>
              <a:t>e pour </a:t>
            </a:r>
            <a:r>
              <a:rPr lang="pt-BR" sz="2800"/>
              <a:t>é</a:t>
            </a:r>
            <a:r>
              <a:rPr lang="en-US" sz="2800" smtClean="0"/>
              <a:t>tudier la dualit</a:t>
            </a:r>
            <a:r>
              <a:rPr lang="pt-BR" sz="2800"/>
              <a:t>é</a:t>
            </a:r>
            <a:r>
              <a:rPr lang="en-US" sz="2800" smtClean="0"/>
              <a:t> estimateur/mod</a:t>
            </a:r>
            <a:r>
              <a:rPr lang="pt-BR" sz="2800"/>
              <a:t>è</a:t>
            </a:r>
            <a:r>
              <a:rPr lang="en-US" sz="2800" smtClean="0"/>
              <a:t>les 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278528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915" y="-191163"/>
            <a:ext cx="11081657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La g</a:t>
            </a:r>
            <a:r>
              <a:rPr lang="pt-BR" b="1">
                <a:solidFill>
                  <a:schemeClr val="accent1"/>
                </a:solidFill>
              </a:rPr>
              <a:t>é</a:t>
            </a:r>
            <a:r>
              <a:rPr lang="en-US" b="1">
                <a:solidFill>
                  <a:schemeClr val="accent1"/>
                </a:solidFill>
              </a:rPr>
              <a:t>om</a:t>
            </a:r>
            <a:r>
              <a:rPr lang="pt-BR" b="1">
                <a:solidFill>
                  <a:schemeClr val="accent1"/>
                </a:solidFill>
              </a:rPr>
              <a:t>é</a:t>
            </a:r>
            <a:r>
              <a:rPr lang="en-US" b="1">
                <a:solidFill>
                  <a:schemeClr val="accent1"/>
                </a:solidFill>
              </a:rPr>
              <a:t>trie </a:t>
            </a:r>
            <a:r>
              <a:rPr lang="en-US" b="1" smtClean="0">
                <a:solidFill>
                  <a:schemeClr val="accent1"/>
                </a:solidFill>
              </a:rPr>
              <a:t>d'Eguchi induite par une divergence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3915" y="1081088"/>
            <a:ext cx="11179628" cy="5047570"/>
          </a:xfrm>
        </p:spPr>
        <p:txBody>
          <a:bodyPr/>
          <a:lstStyle/>
          <a:p>
            <a:r>
              <a:rPr lang="en-US" smtClean="0"/>
              <a:t>Structure</a:t>
            </a:r>
            <a:endParaRPr lang="en-US"/>
          </a:p>
          <a:p>
            <a:r>
              <a:rPr lang="en-US" smtClean="0"/>
              <a:t> On obtient une </a:t>
            </a:r>
            <a:r>
              <a:rPr lang="en-US" b="1" smtClean="0">
                <a:solidFill>
                  <a:srgbClr val="FF0000"/>
                </a:solidFill>
              </a:rPr>
              <a:t>divergence</a:t>
            </a:r>
            <a:r>
              <a:rPr lang="en-US" smtClean="0"/>
              <a:t> (fonction de contraste) </a:t>
            </a:r>
            <a:r>
              <a:rPr lang="pt-BR"/>
              <a:t>à</a:t>
            </a:r>
            <a:r>
              <a:rPr lang="en-US" smtClean="0"/>
              <a:t> partir d'une distance en statistique entre lois parametriques d'une famille. Par exemple, pour l'entropie relative entre deux lois d'une famille P, on a</a:t>
            </a:r>
          </a:p>
          <a:p>
            <a:pPr marL="0" indent="0">
              <a:buNone/>
            </a:pPr>
            <a:endParaRPr lang="en-US"/>
          </a:p>
          <a:p>
            <a:r>
              <a:rPr lang="en-US" smtClean="0"/>
              <a:t>La m</a:t>
            </a:r>
            <a:r>
              <a:rPr lang="pt-BR"/>
              <a:t>é</a:t>
            </a:r>
            <a:r>
              <a:rPr lang="en-US" smtClean="0"/>
              <a:t>trique d'Eguchi associ</a:t>
            </a:r>
            <a:r>
              <a:rPr lang="pt-BR"/>
              <a:t>é</a:t>
            </a:r>
            <a:r>
              <a:rPr lang="en-US" smtClean="0"/>
              <a:t>e </a:t>
            </a:r>
            <a:r>
              <a:rPr lang="pt-BR"/>
              <a:t>à</a:t>
            </a:r>
            <a:r>
              <a:rPr lang="en-US" smtClean="0"/>
              <a:t> D est  </a:t>
            </a:r>
          </a:p>
          <a:p>
            <a:r>
              <a:rPr lang="en-US" smtClean="0"/>
              <a:t>La connexion d'Eguchi associ</a:t>
            </a:r>
            <a:r>
              <a:rPr lang="pt-BR"/>
              <a:t>é</a:t>
            </a:r>
            <a:r>
              <a:rPr lang="en-US" smtClean="0"/>
              <a:t>e </a:t>
            </a:r>
            <a:r>
              <a:rPr lang="pt-BR"/>
              <a:t>à</a:t>
            </a:r>
            <a:r>
              <a:rPr lang="en-US" smtClean="0"/>
              <a:t> D est</a:t>
            </a:r>
            <a:endParaRPr lang="en-US"/>
          </a:p>
          <a:p>
            <a:r>
              <a:rPr lang="en-US" smtClean="0"/>
              <a:t>On d</a:t>
            </a:r>
            <a:r>
              <a:rPr lang="pt-BR"/>
              <a:t>é</a:t>
            </a:r>
            <a:r>
              <a:rPr lang="en-US" smtClean="0"/>
              <a:t>finit la divergence duale en changeant l'ordre des param</a:t>
            </a:r>
            <a:r>
              <a:rPr lang="pt-BR"/>
              <a:t>è</a:t>
            </a:r>
            <a:r>
              <a:rPr lang="en-US" smtClean="0"/>
              <a:t>tres :</a:t>
            </a:r>
          </a:p>
          <a:p>
            <a:endParaRPr lang="en-US"/>
          </a:p>
          <a:p>
            <a:r>
              <a:rPr lang="en-US" smtClean="0"/>
              <a:t>On obtient les connexions  duales                            et on a 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4948" y="957669"/>
            <a:ext cx="3267075" cy="6953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7247" y="2341335"/>
            <a:ext cx="3658866" cy="6166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2830" y="4838798"/>
            <a:ext cx="4133850" cy="5238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1753" y="3351138"/>
            <a:ext cx="4090987" cy="53734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46978" y="3919145"/>
            <a:ext cx="5589135" cy="52796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93674" y="5340286"/>
            <a:ext cx="3258132" cy="84500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96568" y="5362673"/>
            <a:ext cx="2114550" cy="61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128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10972800" cy="1325563"/>
          </a:xfrm>
        </p:spPr>
        <p:txBody>
          <a:bodyPr/>
          <a:lstStyle/>
          <a:p>
            <a:r>
              <a:rPr lang="en-US" b="1" smtClean="0">
                <a:solidFill>
                  <a:srgbClr val="FF0000"/>
                </a:solidFill>
              </a:rPr>
              <a:t>Les f-divergences et leurs connexions associ</a:t>
            </a:r>
            <a:r>
              <a:rPr lang="pt-BR" b="1">
                <a:solidFill>
                  <a:srgbClr val="FF0000"/>
                </a:solidFill>
              </a:rPr>
              <a:t>é</a:t>
            </a:r>
            <a:r>
              <a:rPr lang="en-US" b="1" smtClean="0">
                <a:solidFill>
                  <a:srgbClr val="FF0000"/>
                </a:solidFill>
              </a:rPr>
              <a:t>es</a:t>
            </a:r>
            <a:endParaRPr lang="en-US" b="1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0743" y="1146401"/>
            <a:ext cx="11556066" cy="5428569"/>
          </a:xfrm>
        </p:spPr>
        <p:txBody>
          <a:bodyPr/>
          <a:lstStyle/>
          <a:p>
            <a:r>
              <a:rPr lang="en-US" smtClean="0"/>
              <a:t>L'entropie relative ou divergence de Kullback-Leibler n'est qu'un exemple d'une famille de divergences : les </a:t>
            </a:r>
            <a:r>
              <a:rPr lang="en-US" b="1" smtClean="0">
                <a:solidFill>
                  <a:srgbClr val="FF0000"/>
                </a:solidFill>
              </a:rPr>
              <a:t>f-divergences</a:t>
            </a:r>
            <a:r>
              <a:rPr lang="en-US" smtClean="0"/>
              <a:t>  </a:t>
            </a:r>
            <a:r>
              <a:rPr lang="en-US" b="1" smtClean="0">
                <a:solidFill>
                  <a:schemeClr val="accent6"/>
                </a:solidFill>
              </a:rPr>
              <a:t>[Csiszar'63] [Ali&amp;Silvey'66]</a:t>
            </a:r>
          </a:p>
          <a:p>
            <a:endParaRPr lang="en-US" smtClean="0"/>
          </a:p>
          <a:p>
            <a:pPr marL="0" indent="0">
              <a:buNone/>
            </a:pPr>
            <a:endParaRPr lang="en-US"/>
          </a:p>
          <a:p>
            <a:r>
              <a:rPr lang="en-US" smtClean="0"/>
              <a:t>Le g</a:t>
            </a:r>
            <a:r>
              <a:rPr lang="pt-BR"/>
              <a:t>é</a:t>
            </a:r>
            <a:r>
              <a:rPr lang="en-US" smtClean="0"/>
              <a:t>n</a:t>
            </a:r>
            <a:r>
              <a:rPr lang="pt-BR"/>
              <a:t>é</a:t>
            </a:r>
            <a:r>
              <a:rPr lang="en-US" smtClean="0"/>
              <a:t>rateur f(.) est convexe, strictement convexe </a:t>
            </a:r>
            <a:r>
              <a:rPr lang="pt-BR"/>
              <a:t>à</a:t>
            </a:r>
            <a:r>
              <a:rPr lang="en-US" smtClean="0"/>
              <a:t> 1. On peut fixer f'(1)=0 et f''(1)=1 pour obtenir une </a:t>
            </a:r>
            <a:r>
              <a:rPr lang="en-US" b="1" smtClean="0">
                <a:solidFill>
                  <a:srgbClr val="FF0000"/>
                </a:solidFill>
              </a:rPr>
              <a:t>f-divergence standard</a:t>
            </a:r>
            <a:r>
              <a:rPr lang="en-US" smtClean="0"/>
              <a:t>.</a:t>
            </a:r>
          </a:p>
          <a:p>
            <a:r>
              <a:rPr lang="en-US" smtClean="0"/>
              <a:t>La </a:t>
            </a:r>
            <a:r>
              <a:rPr lang="en-US" b="1" smtClean="0">
                <a:solidFill>
                  <a:srgbClr val="FF0000"/>
                </a:solidFill>
              </a:rPr>
              <a:t>f-divergence duale </a:t>
            </a:r>
            <a:r>
              <a:rPr lang="en-US" smtClean="0"/>
              <a:t>est                                                        avec</a:t>
            </a:r>
            <a:endParaRPr lang="en-US"/>
          </a:p>
          <a:p>
            <a:endParaRPr lang="en-US" smtClean="0"/>
          </a:p>
          <a:p>
            <a:r>
              <a:rPr lang="en-US" smtClean="0"/>
              <a:t>Les </a:t>
            </a:r>
            <a:r>
              <a:rPr lang="en-US" b="1" smtClean="0">
                <a:solidFill>
                  <a:srgbClr val="FF0000"/>
                </a:solidFill>
              </a:rPr>
              <a:t>f-connexions</a:t>
            </a:r>
            <a:r>
              <a:rPr lang="en-US" smtClean="0"/>
              <a:t> induites par Eguchi pour les f-divergences entre lois d'une famille P  co</a:t>
            </a:r>
            <a:r>
              <a:rPr lang="pt-BR"/>
              <a:t>ï</a:t>
            </a:r>
            <a:r>
              <a:rPr lang="en-US" smtClean="0"/>
              <a:t>ncident avec les </a:t>
            </a:r>
            <a:r>
              <a:rPr lang="el-GR" smtClean="0"/>
              <a:t>α</a:t>
            </a:r>
            <a:r>
              <a:rPr lang="en-US" smtClean="0"/>
              <a:t>-connections :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311" y="2121352"/>
            <a:ext cx="3562350" cy="76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75876" y="2187121"/>
            <a:ext cx="2080933" cy="5696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0650" y="2111929"/>
            <a:ext cx="4715723" cy="7437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18932" y="3866808"/>
            <a:ext cx="4286250" cy="7334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34550" y="3929738"/>
            <a:ext cx="2457450" cy="5619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44761" y="5925409"/>
            <a:ext cx="3003777" cy="899749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4405552" y="5865139"/>
            <a:ext cx="3010581" cy="8997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65772" y="5860925"/>
            <a:ext cx="2454728" cy="90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608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714" y="-175477"/>
            <a:ext cx="11669486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Les distances en statistique et leurs  monotonicit</a:t>
            </a:r>
            <a:r>
              <a:rPr lang="pt-BR" b="1" smtClean="0">
                <a:solidFill>
                  <a:schemeClr val="accent1"/>
                </a:solidFill>
              </a:rPr>
              <a:t>és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3542" y="911224"/>
            <a:ext cx="11038114" cy="5946776"/>
          </a:xfrm>
        </p:spPr>
        <p:txBody>
          <a:bodyPr/>
          <a:lstStyle/>
          <a:p>
            <a:r>
              <a:rPr lang="en-US" smtClean="0"/>
              <a:t>On consid</a:t>
            </a:r>
            <a:r>
              <a:rPr lang="pt-BR"/>
              <a:t>è</a:t>
            </a:r>
            <a:r>
              <a:rPr lang="en-US" smtClean="0"/>
              <a:t>re une transformation Y=t(X) de variables al</a:t>
            </a:r>
            <a:r>
              <a:rPr lang="pt-BR"/>
              <a:t>é</a:t>
            </a:r>
            <a:r>
              <a:rPr lang="en-US" smtClean="0"/>
              <a:t>atoires entre deux espaces mesurables :</a:t>
            </a:r>
            <a:endParaRPr lang="en-US"/>
          </a:p>
          <a:p>
            <a:endParaRPr lang="en-US" smtClean="0"/>
          </a:p>
          <a:p>
            <a:r>
              <a:rPr lang="en-US" b="1" smtClean="0">
                <a:solidFill>
                  <a:srgbClr val="FF0000"/>
                </a:solidFill>
              </a:rPr>
              <a:t>Deuxi</a:t>
            </a:r>
            <a:r>
              <a:rPr lang="pt-BR" b="1">
                <a:solidFill>
                  <a:srgbClr val="FF0000"/>
                </a:solidFill>
              </a:rPr>
              <a:t>è</a:t>
            </a:r>
            <a:r>
              <a:rPr lang="en-US" b="1" smtClean="0">
                <a:solidFill>
                  <a:srgbClr val="FF0000"/>
                </a:solidFill>
              </a:rPr>
              <a:t>me principe d'invariance </a:t>
            </a:r>
            <a:r>
              <a:rPr lang="en-US" smtClean="0"/>
              <a:t>: On ne doit pas pouvoir augmenter la discrimination d'une divergence en statistique par des transformations :</a:t>
            </a:r>
          </a:p>
          <a:p>
            <a:endParaRPr lang="en-US"/>
          </a:p>
          <a:p>
            <a:endParaRPr lang="en-US" smtClean="0"/>
          </a:p>
          <a:p>
            <a:r>
              <a:rPr lang="en-US"/>
              <a:t>D</a:t>
            </a:r>
            <a:r>
              <a:rPr lang="en-US" smtClean="0"/>
              <a:t>istributions param</a:t>
            </a:r>
            <a:r>
              <a:rPr lang="pt-BR" smtClean="0"/>
              <a:t>é</a:t>
            </a:r>
            <a:r>
              <a:rPr lang="en-US" smtClean="0"/>
              <a:t>triques</a:t>
            </a:r>
          </a:p>
          <a:p>
            <a:r>
              <a:rPr lang="en-US" smtClean="0"/>
              <a:t>On a </a:t>
            </a:r>
            <a:r>
              <a:rPr lang="pt-BR"/>
              <a:t>é</a:t>
            </a:r>
            <a:r>
              <a:rPr lang="en-US" smtClean="0"/>
              <a:t>galit</a:t>
            </a:r>
            <a:r>
              <a:rPr lang="pt-BR"/>
              <a:t>é</a:t>
            </a:r>
            <a:r>
              <a:rPr lang="en-US" smtClean="0"/>
              <a:t> que si et seulement si t(X) est une </a:t>
            </a:r>
            <a:r>
              <a:rPr lang="en-US" b="1" smtClean="0">
                <a:solidFill>
                  <a:srgbClr val="FF0000"/>
                </a:solidFill>
              </a:rPr>
              <a:t>statistique suffisante</a:t>
            </a:r>
            <a:r>
              <a:rPr lang="en-US" smtClean="0"/>
              <a:t>.</a:t>
            </a:r>
          </a:p>
          <a:p>
            <a:r>
              <a:rPr lang="en-US" smtClean="0"/>
              <a:t>Une </a:t>
            </a:r>
            <a:r>
              <a:rPr lang="en-US"/>
              <a:t>statistique </a:t>
            </a:r>
            <a:r>
              <a:rPr lang="en-US"/>
              <a:t>suffisante </a:t>
            </a:r>
            <a:r>
              <a:rPr lang="en-US" smtClean="0"/>
              <a:t>r</a:t>
            </a:r>
            <a:r>
              <a:rPr lang="pt-BR" smtClean="0"/>
              <a:t>é</a:t>
            </a:r>
            <a:r>
              <a:rPr lang="en-US" smtClean="0"/>
              <a:t>sume </a:t>
            </a:r>
            <a:r>
              <a:rPr lang="en-US"/>
              <a:t>exhaustivement toute </a:t>
            </a:r>
            <a:r>
              <a:rPr lang="en-US"/>
              <a:t>l'information </a:t>
            </a:r>
            <a:r>
              <a:rPr lang="en-US" smtClean="0"/>
              <a:t>n</a:t>
            </a:r>
            <a:r>
              <a:rPr lang="pt-BR" smtClean="0"/>
              <a:t>é</a:t>
            </a:r>
            <a:r>
              <a:rPr lang="en-US" smtClean="0"/>
              <a:t>cessaire </a:t>
            </a:r>
            <a:r>
              <a:rPr lang="en-US"/>
              <a:t>pour </a:t>
            </a:r>
            <a:r>
              <a:rPr lang="en-US"/>
              <a:t>faire </a:t>
            </a:r>
            <a:r>
              <a:rPr lang="en-US" smtClean="0"/>
              <a:t>l'inf</a:t>
            </a:r>
            <a:r>
              <a:rPr lang="pt-BR"/>
              <a:t> </a:t>
            </a:r>
            <a:r>
              <a:rPr lang="pt-BR" smtClean="0"/>
              <a:t>é</a:t>
            </a:r>
            <a:r>
              <a:rPr lang="en-US" smtClean="0"/>
              <a:t>rence </a:t>
            </a:r>
            <a:r>
              <a:rPr lang="en-US"/>
              <a:t>du </a:t>
            </a:r>
            <a:r>
              <a:rPr lang="en-US" smtClean="0"/>
              <a:t>param</a:t>
            </a:r>
            <a:r>
              <a:rPr lang="pt-BR" smtClean="0"/>
              <a:t>eter</a:t>
            </a:r>
            <a:r>
              <a:rPr lang="en-US" smtClean="0"/>
              <a:t> </a:t>
            </a:r>
            <a:r>
              <a:rPr lang="el-GR" smtClean="0"/>
              <a:t>θ</a:t>
            </a:r>
            <a:r>
              <a:rPr lang="en-US"/>
              <a:t> </a:t>
            </a:r>
            <a:r>
              <a:rPr lang="en-US" smtClean="0"/>
              <a:t>: </a:t>
            </a:r>
            <a:endParaRPr lang="en-US"/>
          </a:p>
          <a:p>
            <a:r>
              <a:rPr lang="en-US" b="1" smtClean="0">
                <a:solidFill>
                  <a:srgbClr val="FF0000"/>
                </a:solidFill>
              </a:rPr>
              <a:t>Les f-divergences sont les seules distances monotones separables</a:t>
            </a:r>
            <a:endParaRPr lang="en-US" b="1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/>
          </a:p>
        </p:txBody>
      </p:sp>
      <p:pic>
        <p:nvPicPr>
          <p:cNvPr id="6" name="Picture 4" descr="\mathrm{Pr}(x|\theta)=\mathrm{Pr}(x|t)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2850" y="5660571"/>
            <a:ext cx="3086855" cy="493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8019" y="1609647"/>
            <a:ext cx="3648075" cy="5905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1380" y="1657272"/>
            <a:ext cx="1838325" cy="5429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8863" y="3144094"/>
            <a:ext cx="5191125" cy="762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24801" y="3061866"/>
            <a:ext cx="4042684" cy="168845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59342" y="4094561"/>
            <a:ext cx="2687545" cy="65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388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694" y="1238969"/>
            <a:ext cx="4198986" cy="6558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22" y="-195348"/>
            <a:ext cx="11610364" cy="1325563"/>
          </a:xfrm>
        </p:spPr>
        <p:txBody>
          <a:bodyPr>
            <a:normAutofit/>
          </a:bodyPr>
          <a:lstStyle/>
          <a:p>
            <a:r>
              <a:rPr lang="en-US" sz="4000" b="1" smtClean="0">
                <a:solidFill>
                  <a:schemeClr val="accent1"/>
                </a:solidFill>
              </a:rPr>
              <a:t>Les familles </a:t>
            </a:r>
            <a:r>
              <a:rPr lang="en-US" sz="4000" b="1" err="1" smtClean="0">
                <a:solidFill>
                  <a:schemeClr val="accent1"/>
                </a:solidFill>
              </a:rPr>
              <a:t>exponentielles</a:t>
            </a:r>
            <a:r>
              <a:rPr lang="en-US" sz="4000" b="1" smtClean="0">
                <a:solidFill>
                  <a:schemeClr val="accent1"/>
                </a:solidFill>
              </a:rPr>
              <a:t> </a:t>
            </a:r>
            <a:r>
              <a:rPr lang="en-US" sz="4000" b="1" err="1" smtClean="0">
                <a:solidFill>
                  <a:schemeClr val="accent1"/>
                </a:solidFill>
              </a:rPr>
              <a:t>ont</a:t>
            </a:r>
            <a:r>
              <a:rPr lang="en-US" sz="4000" b="1" smtClean="0">
                <a:solidFill>
                  <a:schemeClr val="accent1"/>
                </a:solidFill>
              </a:rPr>
              <a:t> </a:t>
            </a:r>
            <a:r>
              <a:rPr lang="en-US" sz="4000" b="1" err="1" smtClean="0">
                <a:solidFill>
                  <a:schemeClr val="accent1"/>
                </a:solidFill>
              </a:rPr>
              <a:t>une</a:t>
            </a:r>
            <a:r>
              <a:rPr lang="en-US" sz="4000" b="1" smtClean="0">
                <a:solidFill>
                  <a:schemeClr val="accent1"/>
                </a:solidFill>
              </a:rPr>
              <a:t> </a:t>
            </a:r>
            <a:r>
              <a:rPr lang="en-US" sz="4000" b="1" err="1" smtClean="0">
                <a:solidFill>
                  <a:schemeClr val="accent1"/>
                </a:solidFill>
              </a:rPr>
              <a:t>statistique</a:t>
            </a:r>
            <a:r>
              <a:rPr lang="en-US" sz="4000" b="1" smtClean="0">
                <a:solidFill>
                  <a:schemeClr val="accent1"/>
                </a:solidFill>
              </a:rPr>
              <a:t> </a:t>
            </a:r>
            <a:r>
              <a:rPr lang="en-US" sz="4000" b="1" err="1" smtClean="0">
                <a:solidFill>
                  <a:schemeClr val="accent1"/>
                </a:solidFill>
              </a:rPr>
              <a:t>suffisante</a:t>
            </a:r>
            <a:endParaRPr lang="en-US" sz="4000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622" y="854233"/>
            <a:ext cx="11610364" cy="5455502"/>
          </a:xfrm>
        </p:spPr>
        <p:txBody>
          <a:bodyPr>
            <a:normAutofit/>
          </a:bodyPr>
          <a:lstStyle/>
          <a:p>
            <a:r>
              <a:rPr lang="en-US" smtClean="0"/>
              <a:t>Une </a:t>
            </a:r>
            <a:r>
              <a:rPr lang="en-US" err="1" smtClean="0"/>
              <a:t>famille</a:t>
            </a:r>
            <a:r>
              <a:rPr lang="en-US" smtClean="0"/>
              <a:t> </a:t>
            </a:r>
            <a:r>
              <a:rPr lang="en-US" err="1" smtClean="0"/>
              <a:t>exponentielle</a:t>
            </a:r>
            <a:r>
              <a:rPr lang="en-US" smtClean="0"/>
              <a:t> a </a:t>
            </a:r>
            <a:r>
              <a:rPr lang="en-US" err="1" smtClean="0"/>
              <a:t>ses</a:t>
            </a:r>
            <a:r>
              <a:rPr lang="en-US" smtClean="0"/>
              <a:t>  </a:t>
            </a:r>
            <a:r>
              <a:rPr lang="en-US" err="1" smtClean="0"/>
              <a:t>densites</a:t>
            </a:r>
            <a:r>
              <a:rPr lang="en-US" smtClean="0"/>
              <a:t> qui </a:t>
            </a:r>
            <a:r>
              <a:rPr lang="en-US" smtClean="0"/>
              <a:t>s'expriment canoniquement comme :</a:t>
            </a:r>
            <a:endParaRPr lang="en-US"/>
          </a:p>
          <a:p>
            <a:pPr marL="0" indent="0">
              <a:buNone/>
            </a:pPr>
            <a:r>
              <a:rPr lang="en-US" err="1" smtClean="0"/>
              <a:t>ou</a:t>
            </a:r>
            <a:r>
              <a:rPr lang="en-US" smtClean="0"/>
              <a:t> F is </a:t>
            </a:r>
            <a:r>
              <a:rPr lang="en-US" err="1" smtClean="0"/>
              <a:t>est</a:t>
            </a:r>
            <a:r>
              <a:rPr lang="en-US" smtClean="0"/>
              <a:t> </a:t>
            </a:r>
            <a:r>
              <a:rPr lang="en-US" err="1" smtClean="0"/>
              <a:t>une</a:t>
            </a:r>
            <a:r>
              <a:rPr lang="en-US" smtClean="0"/>
              <a:t> function </a:t>
            </a:r>
            <a:r>
              <a:rPr lang="en-US" err="1" smtClean="0"/>
              <a:t>analytique</a:t>
            </a:r>
            <a:r>
              <a:rPr lang="en-US" smtClean="0"/>
              <a:t> strictly </a:t>
            </a:r>
            <a:r>
              <a:rPr lang="en-US" err="1" smtClean="0"/>
              <a:t>convexe</a:t>
            </a:r>
            <a:r>
              <a:rPr lang="en-US" smtClean="0"/>
              <a:t> et </a:t>
            </a:r>
            <a:r>
              <a:rPr lang="en-US" smtClean="0"/>
              <a:t>differentiable:</a:t>
            </a:r>
            <a:endParaRPr lang="en-US" smtClean="0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7606" y="1370732"/>
            <a:ext cx="469840" cy="4250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7267" y="2179796"/>
            <a:ext cx="4273413" cy="815895"/>
          </a:xfrm>
          <a:prstGeom prst="rect">
            <a:avLst/>
          </a:prstGeom>
        </p:spPr>
      </p:pic>
      <p:pic>
        <p:nvPicPr>
          <p:cNvPr id="17410" name="Picture 2" descr="\Theta = \left\{ \theta \ :\ \int \exp( \theta x)\mathrm{d}\mu(x)&lt;\infty\right\}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8511" y="2844736"/>
            <a:ext cx="4877205" cy="475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98622" y="2788248"/>
            <a:ext cx="50793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err="1" smtClean="0"/>
              <a:t>Espace</a:t>
            </a:r>
            <a:r>
              <a:rPr lang="en-US" sz="2800" smtClean="0"/>
              <a:t> des </a:t>
            </a:r>
            <a:r>
              <a:rPr lang="en-US" sz="2800" err="1" smtClean="0"/>
              <a:t>parametres</a:t>
            </a:r>
            <a:r>
              <a:rPr lang="en-US" sz="2800" smtClean="0"/>
              <a:t> </a:t>
            </a:r>
            <a:r>
              <a:rPr lang="en-US" sz="2800" err="1" smtClean="0"/>
              <a:t>naturels</a:t>
            </a:r>
            <a:r>
              <a:rPr lang="en-US" sz="2800" smtClean="0"/>
              <a:t> :</a:t>
            </a:r>
            <a:endParaRPr lang="en-US" sz="2800"/>
          </a:p>
        </p:txBody>
      </p:sp>
      <p:sp>
        <p:nvSpPr>
          <p:cNvPr id="8" name="Rectangle 7"/>
          <p:cNvSpPr/>
          <p:nvPr/>
        </p:nvSpPr>
        <p:spPr>
          <a:xfrm>
            <a:off x="7587446" y="1426094"/>
            <a:ext cx="42215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(eg., mesure de Lebesgue ou de comptage)</a:t>
            </a:r>
          </a:p>
        </p:txBody>
      </p:sp>
      <p:sp>
        <p:nvSpPr>
          <p:cNvPr id="9" name="Rectangle 8"/>
          <p:cNvSpPr/>
          <p:nvPr/>
        </p:nvSpPr>
        <p:spPr>
          <a:xfrm>
            <a:off x="6393490" y="2326583"/>
            <a:ext cx="57985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mtClean="0"/>
              <a:t>fonction log </a:t>
            </a:r>
            <a:r>
              <a:rPr lang="en-US" sz="2400"/>
              <a:t>partition </a:t>
            </a:r>
            <a:r>
              <a:rPr lang="en-US" sz="2400" smtClean="0"/>
              <a:t> </a:t>
            </a:r>
            <a:r>
              <a:rPr lang="en-US" sz="2400"/>
              <a:t>ou fonction cumulante</a:t>
            </a:r>
            <a:endParaRPr lang="en-US" sz="240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44678" y="3376752"/>
            <a:ext cx="6662341" cy="3485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111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274" y="0"/>
            <a:ext cx="12057321" cy="1325563"/>
          </a:xfrm>
        </p:spPr>
        <p:txBody>
          <a:bodyPr>
            <a:normAutofit/>
          </a:bodyPr>
          <a:lstStyle/>
          <a:p>
            <a:r>
              <a:rPr lang="en-US" sz="4000" b="1" smtClean="0">
                <a:solidFill>
                  <a:schemeClr val="accent1"/>
                </a:solidFill>
              </a:rPr>
              <a:t>G</a:t>
            </a:r>
            <a:r>
              <a:rPr lang="pt-BR" sz="4000" b="1">
                <a:solidFill>
                  <a:schemeClr val="accent1"/>
                </a:solidFill>
              </a:rPr>
              <a:t>é</a:t>
            </a:r>
            <a:r>
              <a:rPr lang="en-US" sz="4000" b="1" smtClean="0">
                <a:solidFill>
                  <a:schemeClr val="accent1"/>
                </a:solidFill>
              </a:rPr>
              <a:t>om</a:t>
            </a:r>
            <a:r>
              <a:rPr lang="pt-BR" sz="4000" b="1">
                <a:solidFill>
                  <a:schemeClr val="accent1"/>
                </a:solidFill>
              </a:rPr>
              <a:t>é</a:t>
            </a:r>
            <a:r>
              <a:rPr lang="en-US" sz="4000" b="1" smtClean="0">
                <a:solidFill>
                  <a:schemeClr val="accent1"/>
                </a:solidFill>
              </a:rPr>
              <a:t>tries duallement plates des familles exponentielles</a:t>
            </a:r>
            <a:endParaRPr lang="en-US" sz="4000" b="1">
              <a:solidFill>
                <a:schemeClr val="accent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68995" y="1237382"/>
            <a:ext cx="4743450" cy="581025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434163" y="1268886"/>
            <a:ext cx="10515600" cy="56635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Mod</a:t>
            </a:r>
            <a:r>
              <a:rPr lang="pt-BR" smtClean="0"/>
              <a:t>è</a:t>
            </a:r>
            <a:r>
              <a:rPr lang="en-US" smtClean="0"/>
              <a:t>le statistique: famille exponentielle</a:t>
            </a:r>
          </a:p>
          <a:p>
            <a:endParaRPr lang="en-US"/>
          </a:p>
          <a:p>
            <a:r>
              <a:rPr lang="en-US" smtClean="0"/>
              <a:t>La connexion exponentielle et la connexion duale de mélange sont plates :  </a:t>
            </a:r>
            <a:r>
              <a:rPr lang="en-US" b="1" smtClean="0">
                <a:solidFill>
                  <a:srgbClr val="FF0000"/>
                </a:solidFill>
              </a:rPr>
              <a:t>Espace duallement plat des familles exponentielles</a:t>
            </a:r>
            <a:r>
              <a:rPr lang="en-US" smtClean="0"/>
              <a:t>:</a:t>
            </a:r>
          </a:p>
          <a:p>
            <a:endParaRPr lang="en-US"/>
          </a:p>
          <a:p>
            <a:r>
              <a:rPr lang="en-US" smtClean="0"/>
              <a:t>La matrice de Fisher est hessienne  </a:t>
            </a:r>
            <a:endParaRPr lang="en-US"/>
          </a:p>
          <a:p>
            <a:r>
              <a:rPr lang="en-US" smtClean="0"/>
              <a:t>Par la transformation de Legendre-Fenchel, on obtient un systeme de coordonnees dual</a:t>
            </a:r>
          </a:p>
          <a:p>
            <a:pPr marL="0" indent="0">
              <a:buNone/>
            </a:pPr>
            <a:endParaRPr lang="en-US" smtClean="0"/>
          </a:p>
          <a:p>
            <a:r>
              <a:rPr lang="en-US" smtClean="0"/>
              <a:t>La matrice de Fisher exprimee avec le parametre moment: 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1829" y="2640097"/>
            <a:ext cx="2371725" cy="5905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8445" y="3572601"/>
            <a:ext cx="5334000" cy="6762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88174" y="4545181"/>
            <a:ext cx="6848475" cy="6667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69724" y="5139596"/>
            <a:ext cx="2066925" cy="6000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60052" y="6133307"/>
            <a:ext cx="3943350" cy="723900"/>
          </a:xfrm>
          <a:prstGeom prst="rect">
            <a:avLst/>
          </a:prstGeom>
        </p:spPr>
      </p:pic>
      <p:pic>
        <p:nvPicPr>
          <p:cNvPr id="12" name="Picture 2" descr="Amazon | The Geometry of Hessian Structures | Shima, Hirohiko |  Differential Geometry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0149" y="4845585"/>
            <a:ext cx="1248496" cy="184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7067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5591" y="1122890"/>
            <a:ext cx="5042158" cy="367282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530" y="783635"/>
            <a:ext cx="10515600" cy="4351338"/>
          </a:xfrm>
        </p:spPr>
        <p:txBody>
          <a:bodyPr/>
          <a:lstStyle/>
          <a:p>
            <a:r>
              <a:rPr lang="en-US" smtClean="0"/>
              <a:t>Les g</a:t>
            </a:r>
            <a:r>
              <a:rPr lang="pt-BR"/>
              <a:t>é</a:t>
            </a:r>
            <a:r>
              <a:rPr lang="en-US" smtClean="0"/>
              <a:t>od</a:t>
            </a:r>
            <a:r>
              <a:rPr lang="pt-BR"/>
              <a:t>é</a:t>
            </a:r>
            <a:r>
              <a:rPr lang="en-US" smtClean="0"/>
              <a:t>siques primales/duales sont des </a:t>
            </a:r>
            <a:r>
              <a:rPr lang="en-US" b="1" smtClean="0">
                <a:solidFill>
                  <a:srgbClr val="FF0000"/>
                </a:solidFill>
              </a:rPr>
              <a:t>segments de droite </a:t>
            </a:r>
            <a:r>
              <a:rPr lang="en-US" smtClean="0"/>
              <a:t>dans le syst</a:t>
            </a:r>
            <a:r>
              <a:rPr lang="pt-BR"/>
              <a:t>è</a:t>
            </a:r>
            <a:r>
              <a:rPr lang="en-US" smtClean="0"/>
              <a:t>me des param</a:t>
            </a:r>
            <a:r>
              <a:rPr lang="pt-BR"/>
              <a:t>è</a:t>
            </a:r>
            <a:r>
              <a:rPr lang="en-US" smtClean="0"/>
              <a:t>tres naturels/moments :</a:t>
            </a:r>
          </a:p>
          <a:p>
            <a:endParaRPr lang="en-US"/>
          </a:p>
          <a:p>
            <a:endParaRPr lang="en-US" smtClean="0"/>
          </a:p>
          <a:p>
            <a:endParaRPr lang="en-US"/>
          </a:p>
          <a:p>
            <a:endParaRPr lang="en-US" smtClean="0"/>
          </a:p>
          <a:p>
            <a:endParaRPr lang="en-US" smtClean="0"/>
          </a:p>
          <a:p>
            <a:endParaRPr lang="en-US"/>
          </a:p>
          <a:p>
            <a:r>
              <a:rPr lang="en-US" smtClean="0"/>
              <a:t>Dans les espaces duallement plats, on a une </a:t>
            </a:r>
            <a:r>
              <a:rPr lang="en-US" b="1" smtClean="0">
                <a:solidFill>
                  <a:srgbClr val="FF0000"/>
                </a:solidFill>
              </a:rPr>
              <a:t>divergence canonique </a:t>
            </a:r>
            <a:r>
              <a:rPr lang="en-US" smtClean="0"/>
              <a:t>: la </a:t>
            </a:r>
            <a:r>
              <a:rPr lang="en-US" b="1" smtClean="0">
                <a:solidFill>
                  <a:srgbClr val="FF0000"/>
                </a:solidFill>
              </a:rPr>
              <a:t>divergence de Bregman </a:t>
            </a:r>
            <a:r>
              <a:rPr lang="en-US" smtClean="0"/>
              <a:t>qui revient </a:t>
            </a:r>
            <a:r>
              <a:rPr lang="pt-BR"/>
              <a:t>à</a:t>
            </a:r>
            <a:r>
              <a:rPr lang="en-US" smtClean="0"/>
              <a:t> calculer la divergence de Kullback-Leibler entre les densit</a:t>
            </a:r>
            <a:r>
              <a:rPr lang="pt-BR"/>
              <a:t>é</a:t>
            </a:r>
            <a:r>
              <a:rPr lang="en-US" smtClean="0"/>
              <a:t>s correspondantes : </a:t>
            </a:r>
            <a:endParaRPr lang="en-US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45558" y="-237229"/>
            <a:ext cx="1205732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smtClean="0">
                <a:solidFill>
                  <a:schemeClr val="accent1"/>
                </a:solidFill>
              </a:rPr>
              <a:t>G</a:t>
            </a:r>
            <a:r>
              <a:rPr lang="pt-BR" sz="4000" b="1" smtClean="0">
                <a:solidFill>
                  <a:schemeClr val="accent1"/>
                </a:solidFill>
              </a:rPr>
              <a:t>é</a:t>
            </a:r>
            <a:r>
              <a:rPr lang="en-US" sz="4000" b="1" smtClean="0">
                <a:solidFill>
                  <a:schemeClr val="accent1"/>
                </a:solidFill>
              </a:rPr>
              <a:t>om</a:t>
            </a:r>
            <a:r>
              <a:rPr lang="pt-BR" sz="4000" b="1" smtClean="0">
                <a:solidFill>
                  <a:schemeClr val="accent1"/>
                </a:solidFill>
              </a:rPr>
              <a:t>é</a:t>
            </a:r>
            <a:r>
              <a:rPr lang="en-US" sz="4000" b="1" smtClean="0">
                <a:solidFill>
                  <a:schemeClr val="accent1"/>
                </a:solidFill>
              </a:rPr>
              <a:t>tries duallement plates: Structures Hessiennes </a:t>
            </a:r>
            <a:endParaRPr lang="en-US" sz="4000" b="1">
              <a:solidFill>
                <a:schemeClr val="accent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2755" y="2700105"/>
            <a:ext cx="3838575" cy="7524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2755" y="3653768"/>
            <a:ext cx="3895725" cy="7524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24050" y="2063473"/>
            <a:ext cx="2066925" cy="6000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70160" y="6018014"/>
            <a:ext cx="76866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943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981" y="-113340"/>
            <a:ext cx="11834037" cy="1325563"/>
          </a:xfrm>
        </p:spPr>
        <p:txBody>
          <a:bodyPr>
            <a:normAutofit/>
          </a:bodyPr>
          <a:lstStyle/>
          <a:p>
            <a:r>
              <a:rPr lang="en-US" sz="4000" smtClean="0"/>
              <a:t>Th</a:t>
            </a:r>
            <a:r>
              <a:rPr lang="pt-BR" sz="4000"/>
              <a:t>é</a:t>
            </a:r>
            <a:r>
              <a:rPr lang="en-US" sz="4000" smtClean="0"/>
              <a:t>or</a:t>
            </a:r>
            <a:r>
              <a:rPr lang="pt-BR" sz="4000"/>
              <a:t>è</a:t>
            </a:r>
            <a:r>
              <a:rPr lang="en-US" sz="4000" smtClean="0"/>
              <a:t>me de Pythagore des espaces duallement plats</a:t>
            </a:r>
            <a:endParaRPr lang="en-US" sz="40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12" y="2550058"/>
            <a:ext cx="8014539" cy="42423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2281" y="3485107"/>
            <a:ext cx="3810000" cy="381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1270" y="1584277"/>
            <a:ext cx="9029700" cy="4572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07612" y="964166"/>
            <a:ext cx="87805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smtClean="0"/>
              <a:t>Propri</a:t>
            </a:r>
            <a:r>
              <a:rPr lang="pt-BR" sz="2800"/>
              <a:t>é</a:t>
            </a:r>
            <a:r>
              <a:rPr lang="en-US" sz="2800" smtClean="0"/>
              <a:t>t</a:t>
            </a:r>
            <a:r>
              <a:rPr lang="pt-BR" sz="2800"/>
              <a:t>é</a:t>
            </a:r>
            <a:r>
              <a:rPr lang="en-US" sz="2800" smtClean="0"/>
              <a:t> de la divergence de Bregman </a:t>
            </a:r>
            <a:r>
              <a:rPr lang="pt-BR" sz="2800"/>
              <a:t>à</a:t>
            </a:r>
            <a:r>
              <a:rPr lang="en-US" sz="2800" smtClean="0"/>
              <a:t>  trois param</a:t>
            </a:r>
            <a:r>
              <a:rPr lang="pt-BR" sz="2800"/>
              <a:t>è</a:t>
            </a:r>
            <a:r>
              <a:rPr lang="en-US" sz="2800" smtClean="0"/>
              <a:t>tres :</a:t>
            </a:r>
            <a:endParaRPr lang="en-US" sz="2800"/>
          </a:p>
        </p:txBody>
      </p:sp>
      <p:sp>
        <p:nvSpPr>
          <p:cNvPr id="11" name="Rectangle 10"/>
          <p:cNvSpPr/>
          <p:nvPr/>
        </p:nvSpPr>
        <p:spPr>
          <a:xfrm>
            <a:off x="107612" y="2168350"/>
            <a:ext cx="71266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smtClean="0"/>
              <a:t>Interpretation avec un  th</a:t>
            </a:r>
            <a:r>
              <a:rPr lang="pt-BR" sz="2800"/>
              <a:t>é</a:t>
            </a:r>
            <a:r>
              <a:rPr lang="en-US" sz="2800" smtClean="0"/>
              <a:t>or</a:t>
            </a:r>
            <a:r>
              <a:rPr lang="pt-BR" sz="2800"/>
              <a:t>è</a:t>
            </a:r>
            <a:r>
              <a:rPr lang="en-US" sz="2800" smtClean="0"/>
              <a:t>me de Pythagore </a:t>
            </a:r>
            <a:endParaRPr lang="en-US" sz="2800"/>
          </a:p>
        </p:txBody>
      </p:sp>
      <p:pic>
        <p:nvPicPr>
          <p:cNvPr id="4098" name="Picture 2" descr="Pythagorean theorem - How to use Pythagoras theorem with examples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4738" y="4442333"/>
            <a:ext cx="3249649" cy="2383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8341095" y="2210760"/>
            <a:ext cx="377693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smtClean="0"/>
              <a:t>Th</a:t>
            </a:r>
            <a:r>
              <a:rPr lang="pt-BR" sz="2800"/>
              <a:t>é</a:t>
            </a:r>
            <a:r>
              <a:rPr lang="en-US" sz="2800" smtClean="0"/>
              <a:t>or</a:t>
            </a:r>
            <a:r>
              <a:rPr lang="pt-BR" sz="2800"/>
              <a:t>è</a:t>
            </a:r>
            <a:r>
              <a:rPr lang="en-US" sz="2800" smtClean="0"/>
              <a:t>me de Pythagore </a:t>
            </a:r>
          </a:p>
          <a:p>
            <a:pPr algn="ctr"/>
            <a:r>
              <a:rPr lang="en-US" sz="2800" smtClean="0"/>
              <a:t>(g</a:t>
            </a:r>
            <a:r>
              <a:rPr lang="pt-BR" sz="2800"/>
              <a:t>é</a:t>
            </a:r>
            <a:r>
              <a:rPr lang="en-US" sz="2800" smtClean="0"/>
              <a:t>om</a:t>
            </a:r>
            <a:r>
              <a:rPr lang="pt-BR" sz="2800"/>
              <a:t>é</a:t>
            </a:r>
            <a:r>
              <a:rPr lang="en-US" sz="2800" smtClean="0"/>
              <a:t>trie self-duale)</a:t>
            </a:r>
            <a:endParaRPr lang="en-US" sz="2800"/>
          </a:p>
        </p:txBody>
      </p:sp>
      <p:sp>
        <p:nvSpPr>
          <p:cNvPr id="14" name="Rectangle 13"/>
          <p:cNvSpPr/>
          <p:nvPr/>
        </p:nvSpPr>
        <p:spPr>
          <a:xfrm>
            <a:off x="2524942" y="2832494"/>
            <a:ext cx="4844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smtClean="0"/>
              <a:t>condition pour avoir  l'orthogonalit</a:t>
            </a:r>
            <a:r>
              <a:rPr lang="pt-BR" sz="2400"/>
              <a:t>é</a:t>
            </a:r>
            <a:r>
              <a:rPr lang="en-US" sz="2400" smtClean="0"/>
              <a:t> :</a:t>
            </a:r>
            <a:endParaRPr lang="en-US" sz="240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19782" y="3214106"/>
            <a:ext cx="1667422" cy="58949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90620" y="3903160"/>
            <a:ext cx="3077883" cy="58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816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4025" y="6123752"/>
            <a:ext cx="6657975" cy="7143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2421" y="4949831"/>
            <a:ext cx="6506130" cy="69920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1722" y="1216025"/>
            <a:ext cx="11277249" cy="4351338"/>
          </a:xfrm>
        </p:spPr>
        <p:txBody>
          <a:bodyPr/>
          <a:lstStyle/>
          <a:p>
            <a:r>
              <a:rPr lang="en-US" err="1" smtClean="0"/>
              <a:t>Quelles</a:t>
            </a:r>
            <a:r>
              <a:rPr lang="en-US" smtClean="0"/>
              <a:t> </a:t>
            </a:r>
            <a:r>
              <a:rPr lang="en-US" b="1" smtClean="0">
                <a:solidFill>
                  <a:srgbClr val="FF0000"/>
                </a:solidFill>
              </a:rPr>
              <a:t>invariances</a:t>
            </a:r>
            <a:r>
              <a:rPr lang="en-US" smtClean="0"/>
              <a:t> </a:t>
            </a:r>
            <a:r>
              <a:rPr lang="en-US" err="1" smtClean="0"/>
              <a:t>doivent</a:t>
            </a:r>
            <a:r>
              <a:rPr lang="en-US" smtClean="0"/>
              <a:t> </a:t>
            </a:r>
            <a:r>
              <a:rPr lang="en-US" err="1" smtClean="0"/>
              <a:t>satisfaire</a:t>
            </a:r>
            <a:r>
              <a:rPr lang="en-US" smtClean="0"/>
              <a:t> les </a:t>
            </a:r>
            <a:r>
              <a:rPr lang="en-US" b="1" smtClean="0"/>
              <a:t>structures g</a:t>
            </a:r>
            <a:r>
              <a:rPr lang="pt-BR" b="1" smtClean="0"/>
              <a:t>é</a:t>
            </a:r>
            <a:r>
              <a:rPr lang="en-US" b="1" smtClean="0"/>
              <a:t>om</a:t>
            </a:r>
            <a:r>
              <a:rPr lang="pt-BR" b="1" smtClean="0"/>
              <a:t>é</a:t>
            </a:r>
            <a:r>
              <a:rPr lang="en-US" b="1" err="1" smtClean="0"/>
              <a:t>triques</a:t>
            </a:r>
            <a:r>
              <a:rPr lang="en-US" b="1" smtClean="0"/>
              <a:t> </a:t>
            </a:r>
            <a:r>
              <a:rPr lang="en-US" smtClean="0"/>
              <a:t>et les </a:t>
            </a:r>
            <a:r>
              <a:rPr lang="en-US" b="1" smtClean="0"/>
              <a:t>distances</a:t>
            </a:r>
            <a:r>
              <a:rPr lang="en-US" smtClean="0"/>
              <a:t> entre </a:t>
            </a:r>
            <a:r>
              <a:rPr lang="en-US" err="1" smtClean="0"/>
              <a:t>lois</a:t>
            </a:r>
            <a:r>
              <a:rPr lang="en-US" smtClean="0"/>
              <a:t>  ?</a:t>
            </a:r>
            <a:endParaRPr lang="en-US" smtClean="0"/>
          </a:p>
          <a:p>
            <a:r>
              <a:rPr lang="en-US" b="1" u="sng" smtClean="0">
                <a:solidFill>
                  <a:srgbClr val="FF0000"/>
                </a:solidFill>
              </a:rPr>
              <a:t>Premier </a:t>
            </a:r>
            <a:r>
              <a:rPr lang="en-US" b="1" u="sng" err="1" smtClean="0">
                <a:solidFill>
                  <a:srgbClr val="FF0000"/>
                </a:solidFill>
              </a:rPr>
              <a:t>principe</a:t>
            </a:r>
            <a:r>
              <a:rPr lang="en-US" b="1" u="sng" smtClean="0">
                <a:solidFill>
                  <a:srgbClr val="FF0000"/>
                </a:solidFill>
              </a:rPr>
              <a:t> </a:t>
            </a:r>
            <a:r>
              <a:rPr lang="en-US" b="1" u="sng" err="1" smtClean="0">
                <a:solidFill>
                  <a:srgbClr val="FF0000"/>
                </a:solidFill>
              </a:rPr>
              <a:t>d'invariance</a:t>
            </a:r>
            <a:r>
              <a:rPr lang="en-US" b="1" u="sng" smtClean="0">
                <a:solidFill>
                  <a:srgbClr val="FF0000"/>
                </a:solidFill>
              </a:rPr>
              <a:t> </a:t>
            </a:r>
            <a:r>
              <a:rPr lang="en-US" smtClean="0"/>
              <a:t>: Si </a:t>
            </a:r>
            <a:r>
              <a:rPr lang="en-US" smtClean="0"/>
              <a:t>on </a:t>
            </a:r>
            <a:r>
              <a:rPr lang="en-US" err="1" smtClean="0"/>
              <a:t>indexe</a:t>
            </a:r>
            <a:r>
              <a:rPr lang="en-US" smtClean="0"/>
              <a:t> les </a:t>
            </a:r>
            <a:r>
              <a:rPr lang="en-US" err="1" smtClean="0"/>
              <a:t>lois</a:t>
            </a:r>
            <a:r>
              <a:rPr lang="en-US" smtClean="0"/>
              <a:t> </a:t>
            </a:r>
            <a:r>
              <a:rPr lang="en-US" err="1" smtClean="0"/>
              <a:t>normales</a:t>
            </a:r>
            <a:r>
              <a:rPr lang="en-US" smtClean="0"/>
              <a:t> par </a:t>
            </a:r>
            <a:r>
              <a:rPr lang="en-US" b="1" smtClean="0"/>
              <a:t>(</a:t>
            </a:r>
            <a:r>
              <a:rPr lang="el-GR" b="1" smtClean="0"/>
              <a:t>μ</a:t>
            </a:r>
            <a:r>
              <a:rPr lang="en-US" b="1" smtClean="0"/>
              <a:t>,</a:t>
            </a:r>
            <a:r>
              <a:rPr lang="el-GR" b="1" smtClean="0"/>
              <a:t>σ</a:t>
            </a:r>
            <a:r>
              <a:rPr lang="en-US" b="1" baseline="30000" smtClean="0"/>
              <a:t>2</a:t>
            </a:r>
            <a:r>
              <a:rPr lang="en-US" b="1" smtClean="0"/>
              <a:t>)</a:t>
            </a:r>
            <a:r>
              <a:rPr lang="en-US" smtClean="0"/>
              <a:t> </a:t>
            </a:r>
            <a:r>
              <a:rPr lang="en-US" err="1" smtClean="0"/>
              <a:t>ou</a:t>
            </a:r>
            <a:r>
              <a:rPr lang="en-US" smtClean="0"/>
              <a:t> </a:t>
            </a:r>
            <a:r>
              <a:rPr lang="en-US" b="1"/>
              <a:t>(</a:t>
            </a:r>
            <a:r>
              <a:rPr lang="el-GR" b="1"/>
              <a:t>μ</a:t>
            </a:r>
            <a:r>
              <a:rPr lang="en-US" b="1" smtClean="0"/>
              <a:t>,log(</a:t>
            </a:r>
            <a:r>
              <a:rPr lang="el-GR" b="1" smtClean="0"/>
              <a:t>σ</a:t>
            </a:r>
            <a:r>
              <a:rPr lang="en-US" b="1" smtClean="0"/>
              <a:t>)) </a:t>
            </a:r>
            <a:r>
              <a:rPr lang="en-US" smtClean="0"/>
              <a:t>au lieu de </a:t>
            </a:r>
            <a:r>
              <a:rPr lang="en-US" b="1"/>
              <a:t>(</a:t>
            </a:r>
            <a:r>
              <a:rPr lang="el-GR" b="1"/>
              <a:t>μ</a:t>
            </a:r>
            <a:r>
              <a:rPr lang="en-US" b="1"/>
              <a:t>,</a:t>
            </a:r>
            <a:r>
              <a:rPr lang="el-GR" b="1" smtClean="0"/>
              <a:t>σ</a:t>
            </a:r>
            <a:r>
              <a:rPr lang="en-US" b="1" smtClean="0"/>
              <a:t>)</a:t>
            </a:r>
            <a:r>
              <a:rPr lang="en-US" smtClean="0"/>
              <a:t>, </a:t>
            </a:r>
            <a:r>
              <a:rPr lang="en-US" err="1" smtClean="0"/>
              <a:t>cela</a:t>
            </a:r>
            <a:r>
              <a:rPr lang="en-US" smtClean="0"/>
              <a:t> ne </a:t>
            </a:r>
            <a:r>
              <a:rPr lang="en-US" err="1" smtClean="0"/>
              <a:t>doit</a:t>
            </a:r>
            <a:r>
              <a:rPr lang="en-US" smtClean="0"/>
              <a:t> pas changer </a:t>
            </a:r>
            <a:r>
              <a:rPr lang="en-US" err="1" smtClean="0"/>
              <a:t>ni</a:t>
            </a:r>
            <a:r>
              <a:rPr lang="en-US" smtClean="0"/>
              <a:t> les distances </a:t>
            </a:r>
            <a:r>
              <a:rPr lang="en-US" err="1"/>
              <a:t>n</a:t>
            </a:r>
            <a:r>
              <a:rPr lang="en-US" err="1" smtClean="0"/>
              <a:t>i</a:t>
            </a:r>
            <a:r>
              <a:rPr lang="en-US" smtClean="0"/>
              <a:t> les </a:t>
            </a:r>
            <a:r>
              <a:rPr lang="en-US" err="1" smtClean="0"/>
              <a:t>chemins</a:t>
            </a:r>
            <a:r>
              <a:rPr lang="en-US" smtClean="0"/>
              <a:t> </a:t>
            </a:r>
            <a:r>
              <a:rPr lang="en-US" err="1" smtClean="0"/>
              <a:t>d'interpolation</a:t>
            </a:r>
            <a:r>
              <a:rPr lang="en-US" smtClean="0"/>
              <a:t> </a:t>
            </a:r>
            <a:r>
              <a:rPr lang="en-US" err="1" smtClean="0"/>
              <a:t>appel</a:t>
            </a:r>
            <a:r>
              <a:rPr lang="pt-BR" smtClean="0"/>
              <a:t>é</a:t>
            </a:r>
            <a:r>
              <a:rPr lang="en-US" smtClean="0"/>
              <a:t>s </a:t>
            </a:r>
            <a:r>
              <a:rPr lang="en-US" smtClean="0"/>
              <a:t>``</a:t>
            </a:r>
            <a:r>
              <a:rPr lang="en-US" b="1" smtClean="0">
                <a:solidFill>
                  <a:srgbClr val="FF0000"/>
                </a:solidFill>
              </a:rPr>
              <a:t>g</a:t>
            </a:r>
            <a:r>
              <a:rPr lang="pt-BR" b="1" smtClean="0">
                <a:solidFill>
                  <a:srgbClr val="FF0000"/>
                </a:solidFill>
              </a:rPr>
              <a:t>é</a:t>
            </a:r>
            <a:r>
              <a:rPr lang="en-US" b="1" smtClean="0">
                <a:solidFill>
                  <a:srgbClr val="FF0000"/>
                </a:solidFill>
              </a:rPr>
              <a:t>od</a:t>
            </a:r>
            <a:r>
              <a:rPr lang="pt-BR" b="1" smtClean="0">
                <a:solidFill>
                  <a:srgbClr val="FF0000"/>
                </a:solidFill>
              </a:rPr>
              <a:t>é</a:t>
            </a:r>
            <a:r>
              <a:rPr lang="en-US" b="1" err="1" smtClean="0">
                <a:solidFill>
                  <a:srgbClr val="FF0000"/>
                </a:solidFill>
              </a:rPr>
              <a:t>siques</a:t>
            </a:r>
            <a:r>
              <a:rPr lang="en-US" smtClean="0"/>
              <a:t>''</a:t>
            </a:r>
            <a:endParaRPr lang="en-US"/>
          </a:p>
          <a:p>
            <a:endParaRPr lang="en-US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21110" y="0"/>
            <a:ext cx="115135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err="1" smtClean="0">
                <a:solidFill>
                  <a:schemeClr val="accent1"/>
                </a:solidFill>
              </a:rPr>
              <a:t>Qu’est-ce</a:t>
            </a:r>
            <a:r>
              <a:rPr lang="en-US" b="1" smtClean="0">
                <a:solidFill>
                  <a:schemeClr val="accent1"/>
                </a:solidFill>
              </a:rPr>
              <a:t> que la </a:t>
            </a:r>
            <a:r>
              <a:rPr lang="en-US" b="1" err="1" smtClean="0">
                <a:solidFill>
                  <a:schemeClr val="accent1"/>
                </a:solidFill>
              </a:rPr>
              <a:t>géométrie</a:t>
            </a:r>
            <a:r>
              <a:rPr lang="en-US" b="1" smtClean="0">
                <a:solidFill>
                  <a:schemeClr val="accent1"/>
                </a:solidFill>
              </a:rPr>
              <a:t> de </a:t>
            </a:r>
            <a:r>
              <a:rPr lang="en-US" b="1" err="1" smtClean="0">
                <a:solidFill>
                  <a:schemeClr val="accent1"/>
                </a:solidFill>
              </a:rPr>
              <a:t>l’information</a:t>
            </a:r>
            <a:r>
              <a:rPr lang="en-US" b="1" smtClean="0">
                <a:solidFill>
                  <a:schemeClr val="accent1"/>
                </a:solidFill>
              </a:rPr>
              <a:t> ? (2/4) </a:t>
            </a:r>
            <a:endParaRPr lang="en-US" b="1">
              <a:solidFill>
                <a:schemeClr val="accent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7281" y="5529644"/>
            <a:ext cx="5534025" cy="762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74020" y="3366412"/>
            <a:ext cx="8506306" cy="161674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5850" y="4983161"/>
            <a:ext cx="34029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M</a:t>
            </a:r>
            <a:r>
              <a:rPr lang="pt-BR" sz="2800" smtClean="0"/>
              <a:t>ê</a:t>
            </a:r>
            <a:r>
              <a:rPr lang="en-US" sz="2800" smtClean="0"/>
              <a:t>me </a:t>
            </a:r>
            <a:r>
              <a:rPr lang="en-US" sz="2800" err="1" smtClean="0"/>
              <a:t>famille</a:t>
            </a:r>
            <a:r>
              <a:rPr lang="en-US" sz="2800" smtClean="0"/>
              <a:t> de </a:t>
            </a:r>
            <a:r>
              <a:rPr lang="en-US" sz="2800" err="1" smtClean="0"/>
              <a:t>lois</a:t>
            </a:r>
            <a:r>
              <a:rPr lang="en-US" sz="2800" smtClean="0"/>
              <a:t> :</a:t>
            </a:r>
            <a:endParaRPr lang="en-US" sz="2800"/>
          </a:p>
        </p:txBody>
      </p:sp>
      <p:sp>
        <p:nvSpPr>
          <p:cNvPr id="14" name="TextBox 13"/>
          <p:cNvSpPr txBox="1"/>
          <p:nvPr/>
        </p:nvSpPr>
        <p:spPr>
          <a:xfrm>
            <a:off x="261257" y="5649034"/>
            <a:ext cx="49087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On </a:t>
            </a:r>
            <a:r>
              <a:rPr lang="en-US" sz="2800" smtClean="0"/>
              <a:t>d</a:t>
            </a:r>
            <a:r>
              <a:rPr lang="pt-BR" sz="2800"/>
              <a:t>é</a:t>
            </a:r>
            <a:r>
              <a:rPr lang="en-US" sz="2800" smtClean="0"/>
              <a:t>sire </a:t>
            </a:r>
            <a:r>
              <a:rPr lang="en-US" sz="2800" err="1" smtClean="0"/>
              <a:t>donc</a:t>
            </a:r>
            <a:r>
              <a:rPr lang="en-US" sz="2800" smtClean="0"/>
              <a:t>  </a:t>
            </a:r>
            <a:r>
              <a:rPr lang="en-US" sz="2800" err="1" smtClean="0"/>
              <a:t>ces</a:t>
            </a:r>
            <a:r>
              <a:rPr lang="en-US" sz="2800" smtClean="0"/>
              <a:t> invariances </a:t>
            </a:r>
            <a:r>
              <a:rPr lang="en-US" sz="2800" smtClean="0"/>
              <a:t>:</a:t>
            </a:r>
            <a:endParaRPr lang="en-US" sz="2800"/>
          </a:p>
        </p:txBody>
      </p:sp>
      <p:sp>
        <p:nvSpPr>
          <p:cNvPr id="5" name="TextBox 4"/>
          <p:cNvSpPr txBox="1"/>
          <p:nvPr/>
        </p:nvSpPr>
        <p:spPr>
          <a:xfrm>
            <a:off x="-1632857" y="2209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207734" y="5711785"/>
            <a:ext cx="4571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smtClean="0">
                <a:solidFill>
                  <a:srgbClr val="202124"/>
                </a:solidFill>
                <a:latin typeface="arial" panose="020B0604020202020204" pitchFamily="34" charset="0"/>
              </a:rPr>
              <a:t>①</a:t>
            </a:r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170037" y="6368143"/>
            <a:ext cx="2132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mtClean="0"/>
              <a:t>②</a:t>
            </a:r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9710057" y="4863652"/>
            <a:ext cx="457200" cy="2261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5436322" y="5484294"/>
            <a:ext cx="457200" cy="2261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4768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942" y="-59335"/>
            <a:ext cx="10515600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Th</a:t>
            </a:r>
            <a:r>
              <a:rPr lang="pt-BR" b="1">
                <a:solidFill>
                  <a:schemeClr val="accent1"/>
                </a:solidFill>
              </a:rPr>
              <a:t>é</a:t>
            </a:r>
            <a:r>
              <a:rPr lang="en-US" b="1" smtClean="0">
                <a:solidFill>
                  <a:schemeClr val="accent1"/>
                </a:solidFill>
              </a:rPr>
              <a:t>or</a:t>
            </a:r>
            <a:r>
              <a:rPr lang="pt-BR" b="1">
                <a:solidFill>
                  <a:schemeClr val="accent1"/>
                </a:solidFill>
              </a:rPr>
              <a:t>è</a:t>
            </a:r>
            <a:r>
              <a:rPr lang="en-US" b="1" smtClean="0">
                <a:solidFill>
                  <a:schemeClr val="accent1"/>
                </a:solidFill>
              </a:rPr>
              <a:t>mes sur les </a:t>
            </a:r>
            <a:r>
              <a:rPr lang="en-US" b="1" smtClean="0">
                <a:solidFill>
                  <a:schemeClr val="accent1"/>
                </a:solidFill>
              </a:rPr>
              <a:t>projections </a:t>
            </a:r>
            <a:r>
              <a:rPr lang="en-US" b="1" smtClean="0">
                <a:solidFill>
                  <a:schemeClr val="accent1"/>
                </a:solidFill>
              </a:rPr>
              <a:t>d'information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063" y="1131903"/>
            <a:ext cx="8052374" cy="1523631"/>
          </a:xfrm>
        </p:spPr>
        <p:txBody>
          <a:bodyPr>
            <a:noAutofit/>
          </a:bodyPr>
          <a:lstStyle/>
          <a:p>
            <a:r>
              <a:rPr lang="en-US" smtClean="0"/>
              <a:t>On d</a:t>
            </a:r>
            <a:r>
              <a:rPr lang="pt-BR"/>
              <a:t>é</a:t>
            </a:r>
            <a:r>
              <a:rPr lang="en-US" smtClean="0"/>
              <a:t>finit la </a:t>
            </a:r>
            <a:r>
              <a:rPr lang="en-US" b="1" smtClean="0">
                <a:solidFill>
                  <a:srgbClr val="FF0000"/>
                </a:solidFill>
              </a:rPr>
              <a:t>e-projection</a:t>
            </a:r>
            <a:r>
              <a:rPr lang="en-US" smtClean="0"/>
              <a:t>  et </a:t>
            </a:r>
            <a:r>
              <a:rPr lang="en-US" b="1">
                <a:solidFill>
                  <a:srgbClr val="FF0000"/>
                </a:solidFill>
              </a:rPr>
              <a:t>m-projection</a:t>
            </a:r>
            <a:r>
              <a:rPr lang="en-US" smtClean="0"/>
              <a:t> d'un point sur une sous-vari</a:t>
            </a:r>
            <a:r>
              <a:rPr lang="pt-BR"/>
              <a:t>é</a:t>
            </a:r>
            <a:r>
              <a:rPr lang="en-US" smtClean="0"/>
              <a:t>t</a:t>
            </a:r>
            <a:r>
              <a:rPr lang="pt-BR"/>
              <a:t>é</a:t>
            </a:r>
            <a:r>
              <a:rPr lang="en-US" smtClean="0"/>
              <a:t> en fonction des connexions affines </a:t>
            </a:r>
            <a:r>
              <a:rPr lang="en-US" smtClean="0"/>
              <a:t>∇</a:t>
            </a:r>
            <a:r>
              <a:rPr lang="en-US" baseline="30000" smtClean="0"/>
              <a:t>e</a:t>
            </a:r>
            <a:r>
              <a:rPr lang="en-US" smtClean="0"/>
              <a:t> (∇</a:t>
            </a:r>
            <a:r>
              <a:rPr lang="en-US" baseline="30000" smtClean="0"/>
              <a:t>+1</a:t>
            </a:r>
            <a:r>
              <a:rPr lang="en-US" smtClean="0"/>
              <a:t>) et ∇</a:t>
            </a:r>
            <a:r>
              <a:rPr lang="en-US" baseline="30000" smtClean="0"/>
              <a:t>m</a:t>
            </a:r>
            <a:r>
              <a:rPr lang="en-US" smtClean="0"/>
              <a:t> (∇</a:t>
            </a:r>
            <a:r>
              <a:rPr lang="en-US" baseline="30000" smtClean="0"/>
              <a:t>-1</a:t>
            </a:r>
            <a:r>
              <a:rPr lang="en-US" smtClean="0"/>
              <a:t>)  et de l'orthogonalit</a:t>
            </a:r>
            <a:r>
              <a:rPr lang="pt-BR"/>
              <a:t>é</a:t>
            </a:r>
            <a:r>
              <a:rPr lang="en-US" smtClean="0"/>
              <a:t> donn</a:t>
            </a:r>
            <a:r>
              <a:rPr lang="pt-BR"/>
              <a:t>é</a:t>
            </a:r>
            <a:r>
              <a:rPr lang="en-US" smtClean="0"/>
              <a:t>e par la m</a:t>
            </a:r>
            <a:r>
              <a:rPr lang="pt-BR"/>
              <a:t>é</a:t>
            </a:r>
            <a:r>
              <a:rPr lang="en-US" smtClean="0"/>
              <a:t>trique de Fisher g</a:t>
            </a:r>
            <a:r>
              <a:rPr lang="en-US" baseline="-25000" smtClean="0"/>
              <a:t>F</a:t>
            </a:r>
          </a:p>
        </p:txBody>
      </p:sp>
      <p:sp>
        <p:nvSpPr>
          <p:cNvPr id="4" name="Rectangle 3"/>
          <p:cNvSpPr/>
          <p:nvPr/>
        </p:nvSpPr>
        <p:spPr>
          <a:xfrm>
            <a:off x="340042" y="1738061"/>
            <a:ext cx="184731" cy="502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4000" baseline="3000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24063" y="2981245"/>
            <a:ext cx="8421186" cy="15236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Une </a:t>
            </a:r>
            <a:r>
              <a:rPr lang="en-US" smtClean="0"/>
              <a:t>sous-vari</a:t>
            </a:r>
            <a:r>
              <a:rPr lang="pt-BR"/>
              <a:t>é</a:t>
            </a:r>
            <a:r>
              <a:rPr lang="en-US" smtClean="0"/>
              <a:t>t</a:t>
            </a:r>
            <a:r>
              <a:rPr lang="pt-BR"/>
              <a:t>é</a:t>
            </a:r>
            <a:r>
              <a:rPr lang="en-US" smtClean="0"/>
              <a:t> </a:t>
            </a:r>
            <a:r>
              <a:rPr lang="en-US"/>
              <a:t>est </a:t>
            </a:r>
            <a:r>
              <a:rPr lang="en-US" b="1">
                <a:solidFill>
                  <a:srgbClr val="FF0000"/>
                </a:solidFill>
              </a:rPr>
              <a:t>e-plate</a:t>
            </a:r>
            <a:r>
              <a:rPr lang="en-US"/>
              <a:t> si et seulement si elle </a:t>
            </a:r>
            <a:r>
              <a:rPr lang="en-US"/>
              <a:t>est </a:t>
            </a:r>
            <a:r>
              <a:rPr lang="en-US" smtClean="0"/>
              <a:t>repr</a:t>
            </a:r>
            <a:r>
              <a:rPr lang="pt-BR"/>
              <a:t>é</a:t>
            </a:r>
            <a:r>
              <a:rPr lang="en-US" smtClean="0"/>
              <a:t>sent</a:t>
            </a:r>
            <a:r>
              <a:rPr lang="pt-BR"/>
              <a:t>é</a:t>
            </a:r>
            <a:r>
              <a:rPr lang="en-US" smtClean="0"/>
              <a:t>e </a:t>
            </a:r>
            <a:r>
              <a:rPr lang="en-US"/>
              <a:t>dans le systeme </a:t>
            </a:r>
            <a:r>
              <a:rPr lang="en-US"/>
              <a:t>de </a:t>
            </a:r>
            <a:r>
              <a:rPr lang="en-US" smtClean="0"/>
              <a:t>coordonn</a:t>
            </a:r>
            <a:r>
              <a:rPr lang="pt-BR"/>
              <a:t>é</a:t>
            </a:r>
            <a:r>
              <a:rPr lang="en-US" smtClean="0"/>
              <a:t>es </a:t>
            </a:r>
            <a:r>
              <a:rPr lang="el-GR"/>
              <a:t>θ</a:t>
            </a:r>
            <a:r>
              <a:rPr lang="en-US" smtClean="0"/>
              <a:t>  </a:t>
            </a:r>
            <a:r>
              <a:rPr lang="en-US"/>
              <a:t>par un sous-espace affine. Idem pour </a:t>
            </a:r>
            <a:r>
              <a:rPr lang="en-US"/>
              <a:t>une </a:t>
            </a:r>
            <a:r>
              <a:rPr lang="en-US" smtClean="0"/>
              <a:t>sous-vari</a:t>
            </a:r>
            <a:r>
              <a:rPr lang="pt-BR"/>
              <a:t>é</a:t>
            </a:r>
            <a:r>
              <a:rPr lang="en-US" smtClean="0"/>
              <a:t>t</a:t>
            </a:r>
            <a:r>
              <a:rPr lang="pt-BR"/>
              <a:t>é</a:t>
            </a:r>
            <a:r>
              <a:rPr lang="en-US" smtClean="0"/>
              <a:t> </a:t>
            </a:r>
            <a:r>
              <a:rPr lang="en-US" b="1">
                <a:solidFill>
                  <a:srgbClr val="FF0000"/>
                </a:solidFill>
              </a:rPr>
              <a:t>m-plate</a:t>
            </a:r>
            <a:r>
              <a:rPr lang="en-US"/>
              <a:t> </a:t>
            </a:r>
            <a:r>
              <a:rPr lang="en-US" smtClean="0"/>
              <a:t>vis-à-vis de </a:t>
            </a:r>
            <a:r>
              <a:rPr lang="el-GR" smtClean="0"/>
              <a:t>η</a:t>
            </a:r>
            <a:endParaRPr lang="en-US" baseline="-25000" smtClean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233741" y="4830587"/>
            <a:ext cx="8190798" cy="2359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smtClean="0"/>
              <a:t>Le th</a:t>
            </a:r>
            <a:r>
              <a:rPr lang="pt-BR" sz="2400"/>
              <a:t>é</a:t>
            </a:r>
            <a:r>
              <a:rPr lang="en-US" sz="2400" smtClean="0"/>
              <a:t>or</a:t>
            </a:r>
            <a:r>
              <a:rPr lang="pt-BR" sz="2400"/>
              <a:t>è</a:t>
            </a:r>
            <a:r>
              <a:rPr lang="en-US" sz="2400" smtClean="0"/>
              <a:t>me de Pythagore permet de d</a:t>
            </a:r>
            <a:r>
              <a:rPr lang="pt-BR" sz="2400"/>
              <a:t>é</a:t>
            </a:r>
            <a:r>
              <a:rPr lang="en-US" sz="2400" smtClean="0"/>
              <a:t>montrer que la e-projection d'un point est unique sur une sous vari</a:t>
            </a:r>
            <a:r>
              <a:rPr lang="pt-BR" sz="2400"/>
              <a:t>é</a:t>
            </a:r>
            <a:r>
              <a:rPr lang="en-US" sz="2400" smtClean="0"/>
              <a:t>t</a:t>
            </a:r>
            <a:r>
              <a:rPr lang="pt-BR" sz="2400"/>
              <a:t>é</a:t>
            </a:r>
            <a:r>
              <a:rPr lang="en-US" sz="2400" smtClean="0"/>
              <a:t> m-plate et correspond </a:t>
            </a:r>
            <a:r>
              <a:rPr lang="pt-BR" sz="2400"/>
              <a:t>à</a:t>
            </a:r>
            <a:r>
              <a:rPr lang="en-US" sz="2400" smtClean="0"/>
              <a:t> la minimisation d'une divergence de Bregman. Idem pour la m-projection d'un point sur une sous-vari</a:t>
            </a:r>
            <a:r>
              <a:rPr lang="pt-BR" sz="2400"/>
              <a:t>é</a:t>
            </a:r>
            <a:r>
              <a:rPr lang="en-US" sz="2400" smtClean="0"/>
              <a:t>t</a:t>
            </a:r>
            <a:r>
              <a:rPr lang="pt-BR" sz="2400"/>
              <a:t>é</a:t>
            </a:r>
            <a:r>
              <a:rPr lang="en-US" sz="2400" smtClean="0"/>
              <a:t> e-plate et minimisation de la divergence duale de Bregman.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5249" y="1561070"/>
            <a:ext cx="3395951" cy="436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635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368" y="-92075"/>
            <a:ext cx="10515600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Maximum de vraisemblance et m-projection</a:t>
            </a:r>
            <a:endParaRPr lang="en-US" b="1">
              <a:solidFill>
                <a:schemeClr val="accent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1" y="2551627"/>
            <a:ext cx="5730948" cy="297344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59219" y="925033"/>
            <a:ext cx="813985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Un </a:t>
            </a:r>
            <a:r>
              <a:rPr lang="pt-BR" sz="2800"/>
              <a:t>é</a:t>
            </a:r>
            <a:r>
              <a:rPr lang="en-US" sz="2800" smtClean="0"/>
              <a:t>chantillon {x</a:t>
            </a:r>
            <a:r>
              <a:rPr lang="en-US" sz="2800" baseline="-25000" smtClean="0"/>
              <a:t>1</a:t>
            </a:r>
            <a:r>
              <a:rPr lang="en-US" sz="2800" smtClean="0"/>
              <a:t>, ..., x</a:t>
            </a:r>
            <a:r>
              <a:rPr lang="en-US" sz="2800" baseline="-25000" smtClean="0"/>
              <a:t>n</a:t>
            </a:r>
            <a:r>
              <a:rPr lang="en-US" sz="2800" smtClean="0"/>
              <a:t>} i.i.d.  d'une loi appartenant </a:t>
            </a:r>
          </a:p>
          <a:p>
            <a:r>
              <a:rPr lang="pt-BR" sz="2800"/>
              <a:t>à</a:t>
            </a:r>
            <a:r>
              <a:rPr lang="en-US" sz="2800" smtClean="0"/>
              <a:t> une famille exponentielle P (e-plate)</a:t>
            </a:r>
          </a:p>
          <a:p>
            <a:r>
              <a:rPr lang="en-US" sz="2800" smtClean="0"/>
              <a:t>La distribution empirique est appell</a:t>
            </a:r>
            <a:r>
              <a:rPr lang="pt-BR" sz="2800"/>
              <a:t>é</a:t>
            </a:r>
            <a:r>
              <a:rPr lang="en-US" sz="2800" smtClean="0"/>
              <a:t>e le point observ</a:t>
            </a:r>
            <a:r>
              <a:rPr lang="pt-BR" sz="2800"/>
              <a:t>é</a:t>
            </a:r>
            <a:endParaRPr lang="en-US" sz="28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2188" y="3879665"/>
            <a:ext cx="4048125" cy="107632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942188" y="3879665"/>
            <a:ext cx="3923747" cy="10763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942188" y="3221666"/>
            <a:ext cx="38559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Maximum de vraisemblance :</a:t>
            </a:r>
            <a:endParaRPr lang="en-US" sz="2400"/>
          </a:p>
        </p:txBody>
      </p:sp>
      <p:sp>
        <p:nvSpPr>
          <p:cNvPr id="9" name="TextBox 8"/>
          <p:cNvSpPr txBox="1"/>
          <p:nvPr/>
        </p:nvSpPr>
        <p:spPr>
          <a:xfrm>
            <a:off x="548078" y="5746504"/>
            <a:ext cx="1144223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En rempla</a:t>
            </a:r>
            <a:r>
              <a:rPr lang="pt-BR" sz="2800"/>
              <a:t>ç</a:t>
            </a:r>
            <a:r>
              <a:rPr lang="en-US" sz="2800" smtClean="0"/>
              <a:t>ant la divergence de Kullback-Leibler par une divergence arbitraire</a:t>
            </a:r>
          </a:p>
          <a:p>
            <a:r>
              <a:rPr lang="en-US" sz="2800" smtClean="0"/>
              <a:t>D, on d</a:t>
            </a:r>
            <a:r>
              <a:rPr lang="pt-BR" sz="2800"/>
              <a:t>é</a:t>
            </a:r>
            <a:r>
              <a:rPr lang="en-US" sz="2800" smtClean="0"/>
              <a:t>finit ainsi des </a:t>
            </a:r>
            <a:r>
              <a:rPr lang="en-US" sz="2800" b="1" smtClean="0">
                <a:solidFill>
                  <a:srgbClr val="FF0000"/>
                </a:solidFill>
              </a:rPr>
              <a:t>D-estimateurs</a:t>
            </a:r>
            <a:r>
              <a:rPr lang="en-US" sz="2800" smtClean="0"/>
              <a:t>. MV est le KLD-estimateur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296089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0374" y="5303384"/>
            <a:ext cx="5717880" cy="59957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4508" y="4063838"/>
            <a:ext cx="2680190" cy="5876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6572" y="-162611"/>
            <a:ext cx="10515600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Maximum d'entropie et e-projection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855" y="826165"/>
            <a:ext cx="11774007" cy="4351338"/>
          </a:xfrm>
        </p:spPr>
        <p:txBody>
          <a:bodyPr/>
          <a:lstStyle/>
          <a:p>
            <a:r>
              <a:rPr lang="en-US" smtClean="0"/>
              <a:t>Etant donn</a:t>
            </a:r>
            <a:r>
              <a:rPr lang="pt-BR" smtClean="0"/>
              <a:t>é</a:t>
            </a:r>
            <a:r>
              <a:rPr lang="en-US" smtClean="0"/>
              <a:t> des observations E[t</a:t>
            </a:r>
            <a:r>
              <a:rPr lang="en-US" baseline="-25000" smtClean="0"/>
              <a:t>i</a:t>
            </a:r>
            <a:r>
              <a:rPr lang="en-US" smtClean="0"/>
              <a:t>(x)]=m</a:t>
            </a:r>
            <a:r>
              <a:rPr lang="en-US" baseline="-25000" smtClean="0"/>
              <a:t>i</a:t>
            </a:r>
            <a:r>
              <a:rPr lang="en-US" smtClean="0"/>
              <a:t>, le principe du maximum d'entropie de Jaynes estime la distribution qui maximise l'entropie de Shannon et qui satisfasse les contraintes de moment. 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81" y="2097096"/>
            <a:ext cx="5587410" cy="2916749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244549" y="4962308"/>
            <a:ext cx="1194745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Les distributions maximisant l'entropie les contraintes E[t(x)]=</a:t>
            </a:r>
            <a:r>
              <a:rPr lang="el-GR" smtClean="0"/>
              <a:t>η</a:t>
            </a:r>
            <a:r>
              <a:rPr lang="en-US" smtClean="0"/>
              <a:t> pour  tous les </a:t>
            </a:r>
            <a:r>
              <a:rPr lang="el-GR" smtClean="0"/>
              <a:t>η</a:t>
            </a:r>
            <a:r>
              <a:rPr lang="en-US" smtClean="0"/>
              <a:t> forment une </a:t>
            </a:r>
            <a:r>
              <a:rPr lang="en-US" b="1" smtClean="0">
                <a:solidFill>
                  <a:srgbClr val="FF0000"/>
                </a:solidFill>
              </a:rPr>
              <a:t>famille exponentielle</a:t>
            </a:r>
            <a:r>
              <a:rPr lang="en-US" smtClean="0"/>
              <a:t>: </a:t>
            </a:r>
          </a:p>
          <a:p>
            <a:r>
              <a:rPr lang="en-US" smtClean="0"/>
              <a:t>Par exemple, les distributions MaxEnt pour E[x]=</a:t>
            </a:r>
            <a:r>
              <a:rPr lang="el-GR" smtClean="0"/>
              <a:t>η</a:t>
            </a:r>
            <a:r>
              <a:rPr lang="en-US" baseline="-25000" smtClean="0"/>
              <a:t>1</a:t>
            </a:r>
            <a:r>
              <a:rPr lang="en-US" smtClean="0"/>
              <a:t> et E[x</a:t>
            </a:r>
            <a:r>
              <a:rPr lang="en-US" baseline="30000" smtClean="0"/>
              <a:t>2</a:t>
            </a:r>
            <a:r>
              <a:rPr lang="en-US" smtClean="0"/>
              <a:t>]=</a:t>
            </a:r>
            <a:r>
              <a:rPr lang="el-GR" smtClean="0"/>
              <a:t> η</a:t>
            </a:r>
            <a:r>
              <a:rPr lang="en-US" baseline="-25000" smtClean="0"/>
              <a:t>2</a:t>
            </a:r>
            <a:r>
              <a:rPr lang="en-US" smtClean="0"/>
              <a:t> forment la famille des </a:t>
            </a:r>
            <a:r>
              <a:rPr lang="en-US" smtClean="0">
                <a:solidFill>
                  <a:schemeClr val="accent4"/>
                </a:solidFill>
              </a:rPr>
              <a:t>lois normales  </a:t>
            </a:r>
            <a:r>
              <a:rPr lang="en-US" smtClean="0"/>
              <a:t>(univariee, ordre 2) 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0285" y="1832693"/>
            <a:ext cx="3821496" cy="4359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94379" y="2355176"/>
            <a:ext cx="3057402" cy="4435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00485" y="4174127"/>
            <a:ext cx="3714529" cy="606323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279007" y="4008105"/>
            <a:ext cx="2725691" cy="7961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17637" y="2883972"/>
            <a:ext cx="2733011" cy="402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976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181" y="-75398"/>
            <a:ext cx="11727712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Gradient naturel dans les espaces duallement plats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46649" y="1250164"/>
            <a:ext cx="11636243" cy="56078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mtClean="0"/>
              <a:t>Sur une vari</a:t>
            </a:r>
            <a:r>
              <a:rPr lang="pt-BR"/>
              <a:t>é</a:t>
            </a:r>
            <a:r>
              <a:rPr lang="en-US" smtClean="0"/>
              <a:t>t</a:t>
            </a:r>
            <a:r>
              <a:rPr lang="pt-BR"/>
              <a:t>é</a:t>
            </a:r>
            <a:r>
              <a:rPr lang="en-US" smtClean="0"/>
              <a:t> Hessienne globale (vari</a:t>
            </a:r>
            <a:r>
              <a:rPr lang="pt-BR"/>
              <a:t>é</a:t>
            </a:r>
            <a:r>
              <a:rPr lang="en-US" smtClean="0"/>
              <a:t>t</a:t>
            </a:r>
            <a:r>
              <a:rPr lang="pt-BR"/>
              <a:t>é</a:t>
            </a:r>
            <a:r>
              <a:rPr lang="en-US" smtClean="0"/>
              <a:t> de Bregman induite par une fonction convexe F), la matrice d'information de Fisher peut s'exprimer comme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  <a:p>
            <a:pPr marL="0" indent="0">
              <a:buFont typeface="Arial" panose="020B0604020202020204" pitchFamily="34" charset="0"/>
              <a:buNone/>
            </a:pPr>
            <a:endParaRPr lang="en-US" smtClean="0"/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  <a:p>
            <a:pPr marL="0" indent="0">
              <a:buFont typeface="Arial" panose="020B0604020202020204" pitchFamily="34" charset="0"/>
              <a:buNone/>
            </a:pPr>
            <a:endParaRPr lang="en-US" smtClean="0"/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  <a:p>
            <a:pPr marL="0" indent="0">
              <a:buFont typeface="Arial" panose="020B0604020202020204" pitchFamily="34" charset="0"/>
              <a:buNone/>
            </a:pPr>
            <a:endParaRPr lang="en-US" smtClean="0"/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  <a:p>
            <a:pPr marL="0" indent="0">
              <a:buFont typeface="Arial" panose="020B0604020202020204" pitchFamily="34" charset="0"/>
              <a:buNone/>
            </a:pPr>
            <a:endParaRPr lang="en-US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mtClean="0"/>
              <a:t>Trouve de nombreuses applications en optimization:</a:t>
            </a:r>
          </a:p>
          <a:p>
            <a:pPr marL="0" indent="0">
              <a:buNone/>
            </a:pPr>
            <a:r>
              <a:rPr lang="en-US" smtClean="0"/>
              <a:t>strat</a:t>
            </a:r>
            <a:r>
              <a:rPr lang="pt-BR"/>
              <a:t>é</a:t>
            </a:r>
            <a:r>
              <a:rPr lang="en-US" smtClean="0"/>
              <a:t>gies d'</a:t>
            </a:r>
            <a:r>
              <a:rPr lang="pt-BR"/>
              <a:t>é</a:t>
            </a:r>
            <a:r>
              <a:rPr lang="en-US" smtClean="0"/>
              <a:t>volutions naturelles (NES), inf</a:t>
            </a:r>
            <a:r>
              <a:rPr lang="pt-BR"/>
              <a:t>é</a:t>
            </a:r>
            <a:r>
              <a:rPr lang="en-US" smtClean="0"/>
              <a:t>rence Bay</a:t>
            </a:r>
            <a:r>
              <a:rPr lang="pt-BR"/>
              <a:t>é</a:t>
            </a:r>
            <a:r>
              <a:rPr lang="en-US" smtClean="0"/>
              <a:t>sienne, etc.</a:t>
            </a:r>
          </a:p>
          <a:p>
            <a:endParaRPr lang="en-US" dirty="0"/>
          </a:p>
        </p:txBody>
      </p:sp>
      <p:pic>
        <p:nvPicPr>
          <p:cNvPr id="6" name="Picture 2" descr="I_\theta(\theta)=\nabla^2_\theta F(\theta)=\nabla_\theta \nabla_\theta F(\theta)=\nabla_\theta \et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1882" y="2251878"/>
            <a:ext cx="7620000" cy="64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&#10;&#10;\tilde\nabla_\theta L_\theta(\theta) := I_\theta^{-1}(\theta) \nabla_\theta L_\theta(\theta)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5460" y="3481447"/>
            <a:ext cx="6427213" cy="763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= (\nabla_\theta\eta)^{-1} \nabla_\theta \eta \nabla_\eta L_\eta(\eta)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5595" y="4265199"/>
            <a:ext cx="4987600" cy="654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=  \nabla_\eta L_\eta(\eta)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5594" y="4906388"/>
            <a:ext cx="2730411" cy="726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46648" y="2788949"/>
            <a:ext cx="266996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D</a:t>
            </a:r>
            <a:r>
              <a:rPr lang="pt-BR" sz="2800"/>
              <a:t>é</a:t>
            </a:r>
            <a:r>
              <a:rPr lang="en-US" sz="2800" smtClean="0"/>
              <a:t>finition du</a:t>
            </a:r>
          </a:p>
          <a:p>
            <a:r>
              <a:rPr lang="en-US" sz="2800" smtClean="0"/>
              <a:t>gradient naturel </a:t>
            </a:r>
          </a:p>
          <a:p>
            <a:r>
              <a:rPr lang="en-US" sz="2800" smtClean="0"/>
              <a:t>par rapport </a:t>
            </a:r>
            <a:r>
              <a:rPr lang="pt-BR" sz="2800"/>
              <a:t>à</a:t>
            </a:r>
            <a:r>
              <a:rPr lang="en-US" sz="2800" smtClean="0"/>
              <a:t> </a:t>
            </a:r>
            <a:r>
              <a:rPr lang="el-GR" sz="2800" smtClean="0"/>
              <a:t>θ</a:t>
            </a:r>
            <a:r>
              <a:rPr lang="en-US" sz="2800" smtClean="0"/>
              <a:t> :</a:t>
            </a:r>
            <a:endParaRPr lang="en-US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7085794" y="2883083"/>
            <a:ext cx="51062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D</a:t>
            </a:r>
            <a:r>
              <a:rPr lang="pt-BR" sz="2800"/>
              <a:t>é</a:t>
            </a:r>
            <a:r>
              <a:rPr lang="en-US" sz="2800" smtClean="0"/>
              <a:t>finition du param</a:t>
            </a:r>
            <a:r>
              <a:rPr lang="pt-BR" sz="2800"/>
              <a:t>è</a:t>
            </a:r>
            <a:r>
              <a:rPr lang="en-US" sz="2800" smtClean="0"/>
              <a:t>tre moment </a:t>
            </a:r>
            <a:endParaRPr lang="en-US" sz="2800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7421526" y="2866662"/>
            <a:ext cx="144602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417484" y="4858841"/>
            <a:ext cx="27996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>
                <a:solidFill>
                  <a:schemeClr val="accent4"/>
                </a:solidFill>
              </a:rPr>
              <a:t>D</a:t>
            </a:r>
            <a:r>
              <a:rPr lang="pt-BR" sz="2800">
                <a:solidFill>
                  <a:schemeClr val="accent4"/>
                </a:solidFill>
              </a:rPr>
              <a:t>é</a:t>
            </a:r>
            <a:r>
              <a:rPr lang="en-US" sz="2800" smtClean="0">
                <a:solidFill>
                  <a:schemeClr val="accent4"/>
                </a:solidFill>
              </a:rPr>
              <a:t>finition du</a:t>
            </a:r>
          </a:p>
          <a:p>
            <a:r>
              <a:rPr lang="en-US" sz="2800" smtClean="0">
                <a:solidFill>
                  <a:schemeClr val="accent4"/>
                </a:solidFill>
              </a:rPr>
              <a:t>gradient ordinaire</a:t>
            </a:r>
          </a:p>
          <a:p>
            <a:r>
              <a:rPr lang="en-US" sz="2800" smtClean="0">
                <a:solidFill>
                  <a:schemeClr val="accent4"/>
                </a:solidFill>
              </a:rPr>
              <a:t>par rapport </a:t>
            </a:r>
            <a:r>
              <a:rPr lang="pt-BR" sz="2800">
                <a:solidFill>
                  <a:schemeClr val="accent4"/>
                </a:solidFill>
              </a:rPr>
              <a:t>à</a:t>
            </a:r>
            <a:r>
              <a:rPr lang="en-US" sz="2800" smtClean="0">
                <a:solidFill>
                  <a:schemeClr val="accent4"/>
                </a:solidFill>
              </a:rPr>
              <a:t> </a:t>
            </a:r>
            <a:r>
              <a:rPr lang="el-GR" sz="2800">
                <a:solidFill>
                  <a:schemeClr val="accent4"/>
                </a:solidFill>
              </a:rPr>
              <a:t>η</a:t>
            </a:r>
            <a:endParaRPr lang="en-US" sz="2800" dirty="0">
              <a:solidFill>
                <a:schemeClr val="accent4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512725" y="2056680"/>
            <a:ext cx="990626" cy="8997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361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181" y="365125"/>
            <a:ext cx="11098619" cy="1325563"/>
          </a:xfrm>
        </p:spPr>
        <p:txBody>
          <a:bodyPr/>
          <a:lstStyle/>
          <a:p>
            <a:r>
              <a:rPr lang="en-US" smtClean="0"/>
              <a:t> </a:t>
            </a: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55181" y="73608"/>
            <a:ext cx="986391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smtClean="0">
                <a:solidFill>
                  <a:schemeClr val="accent1"/>
                </a:solidFill>
              </a:rPr>
              <a:t>La </a:t>
            </a:r>
            <a:r>
              <a:rPr lang="en-US" sz="4400">
                <a:solidFill>
                  <a:schemeClr val="accent1"/>
                </a:solidFill>
              </a:rPr>
              <a:t>géométrie </a:t>
            </a:r>
            <a:r>
              <a:rPr lang="en-US" sz="4400">
                <a:solidFill>
                  <a:schemeClr val="accent1"/>
                </a:solidFill>
              </a:rPr>
              <a:t>de </a:t>
            </a:r>
            <a:r>
              <a:rPr lang="en-US" sz="4400" smtClean="0">
                <a:solidFill>
                  <a:schemeClr val="accent1"/>
                </a:solidFill>
              </a:rPr>
              <a:t>l’information en r</a:t>
            </a:r>
            <a:r>
              <a:rPr lang="pt-BR" sz="4400">
                <a:solidFill>
                  <a:schemeClr val="accent1"/>
                </a:solidFill>
              </a:rPr>
              <a:t>é</a:t>
            </a:r>
            <a:r>
              <a:rPr lang="en-US" sz="4400" smtClean="0">
                <a:solidFill>
                  <a:schemeClr val="accent1"/>
                </a:solidFill>
              </a:rPr>
              <a:t>sum</a:t>
            </a:r>
            <a:r>
              <a:rPr lang="pt-BR" sz="4400">
                <a:solidFill>
                  <a:schemeClr val="accent1"/>
                </a:solidFill>
              </a:rPr>
              <a:t>é</a:t>
            </a:r>
            <a:r>
              <a:rPr lang="en-US" sz="4400" smtClean="0">
                <a:solidFill>
                  <a:schemeClr val="accent1"/>
                </a:solidFill>
              </a:rPr>
              <a:t> </a:t>
            </a:r>
            <a:endParaRPr lang="en-US" sz="4400">
              <a:solidFill>
                <a:schemeClr val="accent1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36224" y="843048"/>
            <a:ext cx="6687590" cy="5823565"/>
          </a:xfrm>
        </p:spPr>
        <p:txBody>
          <a:bodyPr>
            <a:normAutofit lnSpcReduction="10000"/>
          </a:bodyPr>
          <a:lstStyle/>
          <a:p>
            <a:r>
              <a:rPr lang="en-US" smtClean="0"/>
              <a:t>Structures g</a:t>
            </a:r>
            <a:r>
              <a:rPr lang="pt-BR" smtClean="0"/>
              <a:t>é</a:t>
            </a:r>
            <a:r>
              <a:rPr lang="en-US" smtClean="0"/>
              <a:t>om</a:t>
            </a:r>
            <a:r>
              <a:rPr lang="pt-BR" smtClean="0"/>
              <a:t>é</a:t>
            </a:r>
            <a:r>
              <a:rPr lang="en-US" smtClean="0"/>
              <a:t>triques pour une famille de lois : le mod</a:t>
            </a:r>
            <a:r>
              <a:rPr lang="pt-BR" smtClean="0"/>
              <a:t>è</a:t>
            </a:r>
            <a:r>
              <a:rPr lang="en-US" smtClean="0"/>
              <a:t>le statistique</a:t>
            </a:r>
            <a:endParaRPr lang="en-US" b="1">
              <a:solidFill>
                <a:srgbClr val="FF0000"/>
              </a:solidFill>
            </a:endParaRPr>
          </a:p>
          <a:p>
            <a:r>
              <a:rPr lang="en-US"/>
              <a:t>Invariance </a:t>
            </a:r>
            <a:r>
              <a:rPr lang="en-US" smtClean="0"/>
              <a:t>vis-à-vis du param</a:t>
            </a:r>
            <a:r>
              <a:rPr lang="pt-BR" smtClean="0"/>
              <a:t>é</a:t>
            </a:r>
            <a:r>
              <a:rPr lang="en-US" smtClean="0"/>
              <a:t>trage des lois (</a:t>
            </a:r>
            <a:r>
              <a:rPr lang="el-GR" smtClean="0"/>
              <a:t>θ</a:t>
            </a:r>
            <a:r>
              <a:rPr lang="en-US" smtClean="0"/>
              <a:t>) et de la statistique suffisante (sur l'univers </a:t>
            </a:r>
            <a:r>
              <a:rPr lang="el-GR"/>
              <a:t>Ω</a:t>
            </a:r>
            <a:r>
              <a:rPr lang="en-US"/>
              <a:t>). La distance ne </a:t>
            </a:r>
            <a:r>
              <a:rPr lang="en-US"/>
              <a:t>peut </a:t>
            </a:r>
            <a:r>
              <a:rPr lang="en-US" smtClean="0"/>
              <a:t>croîte </a:t>
            </a:r>
            <a:r>
              <a:rPr lang="en-US"/>
              <a:t>par une transformation measurable Y=t(X), et </a:t>
            </a:r>
            <a:r>
              <a:rPr lang="en-US"/>
              <a:t>reste </a:t>
            </a:r>
            <a:r>
              <a:rPr lang="pt-BR" smtClean="0"/>
              <a:t>é</a:t>
            </a:r>
            <a:r>
              <a:rPr lang="en-US" smtClean="0"/>
              <a:t>gale par transformation suffisante</a:t>
            </a:r>
          </a:p>
          <a:p>
            <a:r>
              <a:rPr lang="en-US" smtClean="0"/>
              <a:t>G</a:t>
            </a:r>
            <a:r>
              <a:rPr lang="pt-BR" smtClean="0"/>
              <a:t>é</a:t>
            </a:r>
            <a:r>
              <a:rPr lang="en-US" smtClean="0"/>
              <a:t>om</a:t>
            </a:r>
            <a:r>
              <a:rPr lang="pt-BR" smtClean="0"/>
              <a:t>é</a:t>
            </a:r>
            <a:r>
              <a:rPr lang="en-US" smtClean="0"/>
              <a:t>trie de Fisher-Rao avec la distance Riemannienne m</a:t>
            </a:r>
            <a:r>
              <a:rPr lang="pt-BR" smtClean="0"/>
              <a:t>é</a:t>
            </a:r>
            <a:r>
              <a:rPr lang="en-US" smtClean="0"/>
              <a:t>trique de Rao</a:t>
            </a:r>
          </a:p>
          <a:p>
            <a:r>
              <a:rPr lang="el-GR"/>
              <a:t>α</a:t>
            </a:r>
            <a:r>
              <a:rPr lang="en-US" smtClean="0"/>
              <a:t>-g</a:t>
            </a:r>
            <a:r>
              <a:rPr lang="pt-BR" smtClean="0"/>
              <a:t>é</a:t>
            </a:r>
            <a:r>
              <a:rPr lang="en-US" smtClean="0"/>
              <a:t>om</a:t>
            </a:r>
            <a:r>
              <a:rPr lang="pt-BR" smtClean="0"/>
              <a:t>é</a:t>
            </a:r>
            <a:r>
              <a:rPr lang="en-US" smtClean="0"/>
              <a:t>trie duale (pas n</a:t>
            </a:r>
            <a:r>
              <a:rPr lang="pt-BR" smtClean="0"/>
              <a:t>é</a:t>
            </a:r>
            <a:r>
              <a:rPr lang="en-US" smtClean="0"/>
              <a:t>cessairement de divergences associ</a:t>
            </a:r>
            <a:r>
              <a:rPr lang="pt-BR" smtClean="0"/>
              <a:t>é</a:t>
            </a:r>
            <a:r>
              <a:rPr lang="en-US" smtClean="0"/>
              <a:t>es)</a:t>
            </a:r>
          </a:p>
          <a:p>
            <a:r>
              <a:rPr lang="en-US" smtClean="0"/>
              <a:t>Interpr</a:t>
            </a:r>
            <a:r>
              <a:rPr lang="pt-BR" smtClean="0"/>
              <a:t>è</a:t>
            </a:r>
            <a:r>
              <a:rPr lang="en-US" smtClean="0"/>
              <a:t>te le lien etroi entre estimateur (maximum de vraisemblance) et mod</a:t>
            </a:r>
            <a:r>
              <a:rPr lang="pt-BR" smtClean="0"/>
              <a:t>è</a:t>
            </a:r>
            <a:r>
              <a:rPr lang="en-US" smtClean="0"/>
              <a:t>le (maximum d'entropie): Th</a:t>
            </a:r>
            <a:r>
              <a:rPr lang="pt-BR" smtClean="0"/>
              <a:t>é</a:t>
            </a:r>
            <a:r>
              <a:rPr lang="en-US" smtClean="0"/>
              <a:t>or</a:t>
            </a:r>
            <a:r>
              <a:rPr lang="pt-BR" smtClean="0"/>
              <a:t>è</a:t>
            </a:r>
            <a:r>
              <a:rPr lang="en-US" smtClean="0"/>
              <a:t>me de Pythagore et projections informationelles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878908"/>
            <a:ext cx="4414143" cy="240661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3914884"/>
            <a:ext cx="4522491" cy="250909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9732066" y="6209102"/>
            <a:ext cx="208095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800"/>
              <a:t>α</a:t>
            </a:r>
            <a:r>
              <a:rPr lang="en-US" sz="2800" smtClean="0"/>
              <a:t>-g</a:t>
            </a:r>
            <a:r>
              <a:rPr lang="pt-BR" sz="2800" smtClean="0"/>
              <a:t>é</a:t>
            </a:r>
            <a:r>
              <a:rPr lang="en-US" sz="2800" smtClean="0"/>
              <a:t>om</a:t>
            </a:r>
            <a:r>
              <a:rPr lang="pt-BR" sz="2800" smtClean="0"/>
              <a:t>é</a:t>
            </a:r>
            <a:r>
              <a:rPr lang="en-US" sz="2800" smtClean="0"/>
              <a:t>trie </a:t>
            </a:r>
            <a:endParaRPr lang="en-US" sz="2800"/>
          </a:p>
        </p:txBody>
      </p:sp>
      <p:sp>
        <p:nvSpPr>
          <p:cNvPr id="10" name="Rectangle 9"/>
          <p:cNvSpPr/>
          <p:nvPr/>
        </p:nvSpPr>
        <p:spPr>
          <a:xfrm>
            <a:off x="7885085" y="3248212"/>
            <a:ext cx="39279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smtClean="0"/>
              <a:t>g</a:t>
            </a:r>
            <a:r>
              <a:rPr lang="pt-BR" sz="2800" smtClean="0"/>
              <a:t>é</a:t>
            </a:r>
            <a:r>
              <a:rPr lang="en-US" sz="2800" smtClean="0"/>
              <a:t>om</a:t>
            </a:r>
            <a:r>
              <a:rPr lang="pt-BR" sz="2800" smtClean="0"/>
              <a:t>é</a:t>
            </a:r>
            <a:r>
              <a:rPr lang="en-US" sz="2800" smtClean="0"/>
              <a:t>trie  de Fisher-Rao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750912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0"/>
            <a:ext cx="10515600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Merci de </a:t>
            </a:r>
            <a:r>
              <a:rPr lang="en-US" b="1" err="1" smtClean="0">
                <a:solidFill>
                  <a:schemeClr val="accent1"/>
                </a:solidFill>
              </a:rPr>
              <a:t>votre</a:t>
            </a:r>
            <a:r>
              <a:rPr lang="en-US" b="1" smtClean="0">
                <a:solidFill>
                  <a:schemeClr val="accent1"/>
                </a:solidFill>
              </a:rPr>
              <a:t> attention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s://franknielsen.github.io/IG/SelectedIGBook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4693" y="1146125"/>
            <a:ext cx="9811469" cy="5518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1788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168" y="-202018"/>
            <a:ext cx="10515600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Quelques r</a:t>
            </a:r>
            <a:r>
              <a:rPr lang="pt-BR" b="1" smtClean="0">
                <a:solidFill>
                  <a:schemeClr val="accent1"/>
                </a:solidFill>
              </a:rPr>
              <a:t>é</a:t>
            </a:r>
            <a:r>
              <a:rPr lang="en-US" b="1" smtClean="0">
                <a:solidFill>
                  <a:schemeClr val="accent1"/>
                </a:solidFill>
              </a:rPr>
              <a:t>f</a:t>
            </a:r>
            <a:r>
              <a:rPr lang="pt-BR" b="1">
                <a:solidFill>
                  <a:schemeClr val="accent1"/>
                </a:solidFill>
              </a:rPr>
              <a:t>é</a:t>
            </a:r>
            <a:r>
              <a:rPr lang="en-US" b="1" err="1" smtClean="0">
                <a:solidFill>
                  <a:schemeClr val="accent1"/>
                </a:solidFill>
              </a:rPr>
              <a:t>rences</a:t>
            </a:r>
            <a:r>
              <a:rPr lang="en-US" b="1" smtClean="0">
                <a:solidFill>
                  <a:schemeClr val="accent1"/>
                </a:solidFill>
              </a:rPr>
              <a:t> </a:t>
            </a:r>
            <a:r>
              <a:rPr lang="en-US" b="1" err="1" smtClean="0">
                <a:solidFill>
                  <a:schemeClr val="accent1"/>
                </a:solidFill>
              </a:rPr>
              <a:t>bibliographiques</a:t>
            </a:r>
            <a:r>
              <a:rPr lang="en-US" b="1" smtClean="0">
                <a:solidFill>
                  <a:schemeClr val="accent1"/>
                </a:solidFill>
              </a:rPr>
              <a:t> 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229" y="790976"/>
            <a:ext cx="11702142" cy="5173890"/>
          </a:xfrm>
        </p:spPr>
        <p:txBody>
          <a:bodyPr/>
          <a:lstStyle/>
          <a:p>
            <a:r>
              <a:rPr lang="en-US" smtClean="0"/>
              <a:t>Shun-</a:t>
            </a:r>
            <a:r>
              <a:rPr lang="en-US" err="1" smtClean="0"/>
              <a:t>ichi</a:t>
            </a:r>
            <a:r>
              <a:rPr lang="en-US" smtClean="0"/>
              <a:t> </a:t>
            </a:r>
            <a:r>
              <a:rPr lang="en-US"/>
              <a:t>Amari, </a:t>
            </a:r>
            <a:r>
              <a:rPr lang="en-US" b="1" i="1"/>
              <a:t>Information Geometry and Its Applications</a:t>
            </a:r>
            <a:r>
              <a:rPr lang="en-US"/>
              <a:t>, Springer (2016</a:t>
            </a:r>
            <a:r>
              <a:rPr lang="en-US" smtClean="0"/>
              <a:t>)</a:t>
            </a:r>
            <a:endParaRPr lang="en-US"/>
          </a:p>
          <a:p>
            <a:r>
              <a:rPr lang="en-US" smtClean="0"/>
              <a:t>Frank </a:t>
            </a:r>
            <a:r>
              <a:rPr lang="en-US"/>
              <a:t>Nielsen, </a:t>
            </a:r>
            <a:r>
              <a:rPr lang="en-US" b="1" i="1"/>
              <a:t>The Many Faces of Information Geometry</a:t>
            </a:r>
            <a:r>
              <a:rPr lang="en-US"/>
              <a:t>, Notices of the AMS, 69.1 (2022)</a:t>
            </a:r>
          </a:p>
          <a:p>
            <a:r>
              <a:rPr lang="en-US" smtClean="0"/>
              <a:t>Frank </a:t>
            </a:r>
            <a:r>
              <a:rPr lang="en-US"/>
              <a:t>Nielsen, </a:t>
            </a:r>
            <a:r>
              <a:rPr lang="en-US" b="1" i="1" smtClean="0"/>
              <a:t>What </a:t>
            </a:r>
            <a:r>
              <a:rPr lang="en-US" b="1" i="1"/>
              <a:t>is an information projection</a:t>
            </a:r>
            <a:r>
              <a:rPr lang="en-US" b="1" i="1" smtClean="0"/>
              <a:t>?, </a:t>
            </a:r>
            <a:r>
              <a:rPr lang="en-US"/>
              <a:t>Notices of the AMS 65.3 (2018) </a:t>
            </a:r>
            <a:endParaRPr lang="en-US" smtClean="0"/>
          </a:p>
          <a:p>
            <a:r>
              <a:rPr lang="en-US"/>
              <a:t>Vaden Masrani, Rob Brekelmans, Thang Bui, Frank Nielsen, Aram Galstyan, Greg Ver Steeg, Frank Wood</a:t>
            </a:r>
            <a:r>
              <a:rPr lang="en-US"/>
              <a:t>, </a:t>
            </a:r>
            <a:r>
              <a:rPr lang="en-US" b="1" smtClean="0"/>
              <a:t>q-Paths</a:t>
            </a:r>
            <a:r>
              <a:rPr lang="en-US" b="1"/>
              <a:t>: Generalizing the geometric annealing path using power means</a:t>
            </a:r>
            <a:r>
              <a:rPr lang="en-US"/>
              <a:t>, UAI </a:t>
            </a:r>
            <a:r>
              <a:rPr lang="en-US"/>
              <a:t>2021</a:t>
            </a:r>
            <a:r>
              <a:rPr lang="en-US" smtClean="0"/>
              <a:t>.</a:t>
            </a:r>
          </a:p>
          <a:p>
            <a:pPr marL="0" indent="0">
              <a:buNone/>
            </a:pPr>
            <a:r>
              <a:rPr lang="en-US" u="sng"/>
              <a:t>Gradient naturel et </a:t>
            </a:r>
            <a:r>
              <a:rPr lang="en-US" u="sng" err="1"/>
              <a:t>r</a:t>
            </a:r>
            <a:r>
              <a:rPr lang="en-US" u="sng" err="1" smtClean="0"/>
              <a:t>éseaux</a:t>
            </a:r>
            <a:r>
              <a:rPr lang="en-US" u="sng" smtClean="0"/>
              <a:t> </a:t>
            </a:r>
            <a:r>
              <a:rPr lang="en-US" u="sng"/>
              <a:t>de </a:t>
            </a:r>
            <a:r>
              <a:rPr lang="en-US" u="sng" err="1"/>
              <a:t>neurones</a:t>
            </a:r>
            <a:r>
              <a:rPr lang="en-US" u="sng"/>
              <a:t> </a:t>
            </a:r>
            <a:r>
              <a:rPr lang="en-US" u="sng" err="1" smtClean="0"/>
              <a:t>artificiels</a:t>
            </a:r>
            <a:r>
              <a:rPr lang="en-US" smtClean="0"/>
              <a:t> :</a:t>
            </a:r>
            <a:endParaRPr lang="en-US"/>
          </a:p>
          <a:p>
            <a:r>
              <a:rPr lang="en-US" err="1" smtClean="0"/>
              <a:t>Ke</a:t>
            </a:r>
            <a:r>
              <a:rPr lang="en-US" smtClean="0"/>
              <a:t> </a:t>
            </a:r>
            <a:r>
              <a:rPr lang="en-US"/>
              <a:t>Sun et Frank Nielsen, </a:t>
            </a:r>
            <a:r>
              <a:rPr lang="en-US" b="1" i="1" smtClean="0"/>
              <a:t>Relative </a:t>
            </a:r>
            <a:r>
              <a:rPr lang="en-US" b="1" i="1"/>
              <a:t>Fisher information and natural gradient for learning large modular </a:t>
            </a:r>
            <a:r>
              <a:rPr lang="en-US" b="1" i="1" smtClean="0"/>
              <a:t>models</a:t>
            </a:r>
            <a:r>
              <a:rPr lang="en-US" smtClean="0"/>
              <a:t>, </a:t>
            </a:r>
            <a:r>
              <a:rPr lang="en-US"/>
              <a:t>ICML (2017)</a:t>
            </a:r>
          </a:p>
          <a:p>
            <a:r>
              <a:rPr lang="en-US" smtClean="0"/>
              <a:t>Wu </a:t>
            </a:r>
            <a:r>
              <a:rPr lang="en-US"/>
              <a:t>Lin, Frank Nielsen, </a:t>
            </a:r>
            <a:r>
              <a:rPr lang="en-US" err="1"/>
              <a:t>Emtiyaz</a:t>
            </a:r>
            <a:r>
              <a:rPr lang="en-US"/>
              <a:t> Kahn, et Mark Schmidt, </a:t>
            </a:r>
            <a:r>
              <a:rPr lang="en-US" b="1" i="1" smtClean="0"/>
              <a:t>Tractable </a:t>
            </a:r>
            <a:r>
              <a:rPr lang="en-US" b="1" i="1"/>
              <a:t>structured natural-gradient descent using local </a:t>
            </a:r>
            <a:r>
              <a:rPr lang="en-US" b="1" i="1" smtClean="0"/>
              <a:t>parameterizations</a:t>
            </a:r>
            <a:r>
              <a:rPr lang="en-US" smtClean="0"/>
              <a:t>, </a:t>
            </a:r>
            <a:r>
              <a:rPr lang="en-US"/>
              <a:t>ICML (2021)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131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5194" y="846888"/>
            <a:ext cx="8153400" cy="76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5" y="-130905"/>
            <a:ext cx="10515600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2eme invariance sur </a:t>
            </a:r>
            <a:r>
              <a:rPr lang="en-US" b="1" err="1" smtClean="0">
                <a:solidFill>
                  <a:schemeClr val="accent1"/>
                </a:solidFill>
              </a:rPr>
              <a:t>l'univers</a:t>
            </a:r>
            <a:r>
              <a:rPr lang="en-US" b="1" smtClean="0">
                <a:solidFill>
                  <a:schemeClr val="accent1"/>
                </a:solidFill>
              </a:rPr>
              <a:t> </a:t>
            </a:r>
            <a:r>
              <a:rPr lang="el-GR" b="1">
                <a:solidFill>
                  <a:schemeClr val="accent1"/>
                </a:solidFill>
              </a:rPr>
              <a:t>Ω</a:t>
            </a:r>
            <a:r>
              <a:rPr lang="en-US" b="1" smtClean="0">
                <a:solidFill>
                  <a:schemeClr val="accent1"/>
                </a:solidFill>
              </a:rPr>
              <a:t> 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46106"/>
            <a:ext cx="12192000" cy="5820455"/>
          </a:xfrm>
        </p:spPr>
        <p:txBody>
          <a:bodyPr>
            <a:normAutofit/>
          </a:bodyPr>
          <a:lstStyle/>
          <a:p>
            <a:r>
              <a:rPr lang="en-US" b="1" smtClean="0">
                <a:solidFill>
                  <a:srgbClr val="FF0000"/>
                </a:solidFill>
              </a:rPr>
              <a:t>Parameter space</a:t>
            </a:r>
            <a:r>
              <a:rPr lang="en-US" smtClean="0"/>
              <a:t>:</a:t>
            </a:r>
          </a:p>
          <a:p>
            <a:r>
              <a:rPr lang="en-US" smtClean="0"/>
              <a:t>Metric tensor (Riemannian geometry):</a:t>
            </a:r>
          </a:p>
          <a:p>
            <a:endParaRPr lang="en-US" b="1" smtClean="0">
              <a:solidFill>
                <a:srgbClr val="FF0000"/>
              </a:solidFill>
            </a:endParaRPr>
          </a:p>
          <a:p>
            <a:r>
              <a:rPr lang="en-US" b="1" smtClean="0">
                <a:solidFill>
                  <a:srgbClr val="FF0000"/>
                </a:solidFill>
              </a:rPr>
              <a:t>Sample space</a:t>
            </a:r>
            <a:r>
              <a:rPr lang="en-US" smtClean="0"/>
              <a:t>:</a:t>
            </a:r>
          </a:p>
          <a:p>
            <a:pPr marL="0" indent="0">
              <a:buNone/>
            </a:pPr>
            <a:r>
              <a:rPr lang="en-US" sz="2400" smtClean="0"/>
              <a:t>                                     (Fisher-</a:t>
            </a:r>
            <a:r>
              <a:rPr lang="en-US" sz="2400" err="1" smtClean="0"/>
              <a:t>Neymann</a:t>
            </a:r>
            <a:r>
              <a:rPr lang="en-US" sz="2400" smtClean="0"/>
              <a:t> factorization theorem)</a:t>
            </a:r>
          </a:p>
          <a:p>
            <a:r>
              <a:rPr lang="en-US" b="1" smtClean="0">
                <a:solidFill>
                  <a:srgbClr val="FF0000"/>
                </a:solidFill>
              </a:rPr>
              <a:t>Fisher information</a:t>
            </a:r>
            <a:r>
              <a:rPr lang="en-US" smtClean="0"/>
              <a:t>:                                  with equality </a:t>
            </a:r>
            <a:r>
              <a:rPr lang="en-US" err="1" smtClean="0"/>
              <a:t>iff</a:t>
            </a:r>
            <a:r>
              <a:rPr lang="en-US" smtClean="0"/>
              <a:t> t(X) is </a:t>
            </a:r>
            <a:r>
              <a:rPr lang="en-US" b="1" smtClean="0">
                <a:solidFill>
                  <a:srgbClr val="FF0000"/>
                </a:solidFill>
              </a:rPr>
              <a:t>sufficient  statistics</a:t>
            </a:r>
          </a:p>
          <a:p>
            <a:endParaRPr lang="en-US" smtClean="0"/>
          </a:p>
          <a:p>
            <a:r>
              <a:rPr lang="en-US" b="1" smtClean="0">
                <a:solidFill>
                  <a:srgbClr val="FF0000"/>
                </a:solidFill>
              </a:rPr>
              <a:t>Divergence</a:t>
            </a:r>
            <a:r>
              <a:rPr lang="en-US" smtClean="0"/>
              <a:t>:                                                         aka. </a:t>
            </a:r>
            <a:r>
              <a:rPr lang="en-US" b="1" smtClean="0">
                <a:solidFill>
                  <a:srgbClr val="FF0000"/>
                </a:solidFill>
              </a:rPr>
              <a:t>information monotonicity </a:t>
            </a:r>
          </a:p>
          <a:p>
            <a:r>
              <a:rPr lang="en-US" b="1" smtClean="0">
                <a:solidFill>
                  <a:srgbClr val="FF0000"/>
                </a:solidFill>
              </a:rPr>
              <a:t>Markov kernel </a:t>
            </a:r>
            <a:r>
              <a:rPr lang="el-GR" b="1" smtClean="0">
                <a:solidFill>
                  <a:srgbClr val="FF0000"/>
                </a:solidFill>
              </a:rPr>
              <a:t>κ</a:t>
            </a:r>
            <a:r>
              <a:rPr lang="en-US" b="1" smtClean="0">
                <a:solidFill>
                  <a:srgbClr val="FF0000"/>
                </a:solidFill>
              </a:rPr>
              <a:t>(.,.)</a:t>
            </a:r>
            <a:r>
              <a:rPr lang="en-US" smtClean="0"/>
              <a:t>: 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7716" y="4457001"/>
            <a:ext cx="4067175" cy="5619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7716" y="5654415"/>
            <a:ext cx="9543506" cy="72416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55669" y="4955140"/>
            <a:ext cx="3733800" cy="78105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141889" y="6361775"/>
            <a:ext cx="117043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>
                <a:solidFill>
                  <a:schemeClr val="accent6"/>
                </a:solidFill>
              </a:rPr>
              <a:t>The Many Faces of Information Geometry, AMS Notices, January 2022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915194" y="889227"/>
            <a:ext cx="8122376" cy="6192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54726" y="2354809"/>
            <a:ext cx="9677037" cy="656954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481942" y="2411687"/>
            <a:ext cx="9614263" cy="6192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60678" y="3467171"/>
            <a:ext cx="2381250" cy="58102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96001" y="1724297"/>
            <a:ext cx="5900738" cy="41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589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303" y="99654"/>
            <a:ext cx="11916697" cy="1325563"/>
          </a:xfrm>
        </p:spPr>
        <p:txBody>
          <a:bodyPr/>
          <a:lstStyle/>
          <a:p>
            <a:r>
              <a:rPr lang="el-GR" b="1" smtClean="0">
                <a:solidFill>
                  <a:schemeClr val="accent1"/>
                </a:solidFill>
              </a:rPr>
              <a:t>α</a:t>
            </a:r>
            <a:r>
              <a:rPr lang="en-US" b="1" smtClean="0">
                <a:solidFill>
                  <a:schemeClr val="accent1"/>
                </a:solidFill>
              </a:rPr>
              <a:t>-representations et bases </a:t>
            </a:r>
            <a:r>
              <a:rPr lang="en-US" b="1" err="1" smtClean="0">
                <a:solidFill>
                  <a:schemeClr val="accent1"/>
                </a:solidFill>
              </a:rPr>
              <a:t>dans</a:t>
            </a:r>
            <a:r>
              <a:rPr lang="en-US" b="1" smtClean="0">
                <a:solidFill>
                  <a:schemeClr val="accent1"/>
                </a:solidFill>
              </a:rPr>
              <a:t> le plans tangents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5413" y="1255354"/>
            <a:ext cx="11373463" cy="4351338"/>
          </a:xfrm>
        </p:spPr>
        <p:txBody>
          <a:bodyPr/>
          <a:lstStyle/>
          <a:p>
            <a:r>
              <a:rPr lang="en-US" smtClean="0"/>
              <a:t>Il </a:t>
            </a:r>
            <a:r>
              <a:rPr lang="en-US" err="1" smtClean="0"/>
              <a:t>existe</a:t>
            </a:r>
            <a:r>
              <a:rPr lang="en-US" smtClean="0"/>
              <a:t> </a:t>
            </a:r>
            <a:r>
              <a:rPr lang="en-US" err="1" smtClean="0"/>
              <a:t>une</a:t>
            </a:r>
            <a:r>
              <a:rPr lang="en-US" smtClean="0"/>
              <a:t> infinite de bases </a:t>
            </a:r>
            <a:r>
              <a:rPr lang="en-US" err="1" smtClean="0"/>
              <a:t>possibles</a:t>
            </a:r>
            <a:r>
              <a:rPr lang="en-US" smtClean="0"/>
              <a:t> </a:t>
            </a:r>
            <a:r>
              <a:rPr lang="en-US" err="1" smtClean="0"/>
              <a:t>dans</a:t>
            </a:r>
            <a:r>
              <a:rPr lang="en-US" smtClean="0"/>
              <a:t> </a:t>
            </a:r>
            <a:r>
              <a:rPr lang="en-US" err="1" smtClean="0"/>
              <a:t>chaque</a:t>
            </a:r>
            <a:r>
              <a:rPr lang="en-US" smtClean="0"/>
              <a:t> plan tangent pour </a:t>
            </a:r>
            <a:r>
              <a:rPr lang="en-US" err="1" smtClean="0"/>
              <a:t>calculer</a:t>
            </a:r>
            <a:r>
              <a:rPr lang="en-US" smtClean="0"/>
              <a:t> les </a:t>
            </a:r>
            <a:r>
              <a:rPr lang="en-US" err="1" smtClean="0"/>
              <a:t>produits</a:t>
            </a:r>
            <a:r>
              <a:rPr lang="en-US" smtClean="0"/>
              <a:t> </a:t>
            </a:r>
            <a:r>
              <a:rPr lang="en-US" err="1" smtClean="0"/>
              <a:t>scalaires</a:t>
            </a:r>
            <a:r>
              <a:rPr lang="en-US" smtClean="0"/>
              <a:t>. Par default, on a </a:t>
            </a:r>
            <a:r>
              <a:rPr lang="en-US" err="1" smtClean="0"/>
              <a:t>pris</a:t>
            </a:r>
            <a:r>
              <a:rPr lang="en-US" smtClean="0"/>
              <a:t> les </a:t>
            </a:r>
            <a:r>
              <a:rPr lang="en-US" err="1" smtClean="0"/>
              <a:t>vecteurs</a:t>
            </a:r>
            <a:r>
              <a:rPr lang="en-US" smtClean="0"/>
              <a:t> scores.</a:t>
            </a:r>
          </a:p>
          <a:p>
            <a:r>
              <a:rPr lang="en-US" err="1" smtClean="0"/>
              <a:t>Mais</a:t>
            </a:r>
            <a:r>
              <a:rPr lang="en-US" smtClean="0"/>
              <a:t> on </a:t>
            </a:r>
            <a:r>
              <a:rPr lang="en-US" err="1" smtClean="0"/>
              <a:t>peut</a:t>
            </a:r>
            <a:r>
              <a:rPr lang="en-US" smtClean="0"/>
              <a:t> </a:t>
            </a:r>
            <a:r>
              <a:rPr lang="en-US" err="1" smtClean="0"/>
              <a:t>aussi</a:t>
            </a:r>
            <a:r>
              <a:rPr lang="en-US" smtClean="0"/>
              <a:t> consider </a:t>
            </a:r>
            <a:r>
              <a:rPr lang="en-US" err="1" smtClean="0"/>
              <a:t>une</a:t>
            </a:r>
            <a:r>
              <a:rPr lang="en-US" smtClean="0"/>
              <a:t> </a:t>
            </a:r>
            <a:r>
              <a:rPr lang="el-GR"/>
              <a:t>α</a:t>
            </a:r>
            <a:r>
              <a:rPr lang="en-US" smtClean="0"/>
              <a:t>-representation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4977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12" y="0"/>
            <a:ext cx="12125588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Exponential families: From Natural EFs to simply </a:t>
            </a:r>
            <a:r>
              <a:rPr lang="en-US" b="1" err="1" smtClean="0">
                <a:solidFill>
                  <a:schemeClr val="accent1"/>
                </a:solidFill>
              </a:rPr>
              <a:t>Efs</a:t>
            </a:r>
            <a:r>
              <a:rPr lang="en-US" b="1" smtClean="0">
                <a:solidFill>
                  <a:schemeClr val="accent1"/>
                </a:solidFill>
              </a:rPr>
              <a:t>!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974" y="1347452"/>
            <a:ext cx="11231355" cy="5086904"/>
          </a:xfrm>
        </p:spPr>
        <p:txBody>
          <a:bodyPr>
            <a:normAutofit/>
          </a:bodyPr>
          <a:lstStyle/>
          <a:p>
            <a:r>
              <a:rPr lang="en-US" smtClean="0"/>
              <a:t>Consider a </a:t>
            </a:r>
            <a:r>
              <a:rPr lang="en-US" b="1" smtClean="0">
                <a:solidFill>
                  <a:schemeClr val="accent4"/>
                </a:solidFill>
              </a:rPr>
              <a:t>(sufficient) statistic </a:t>
            </a:r>
            <a:r>
              <a:rPr lang="en-US" smtClean="0"/>
              <a:t>t(x), </a:t>
            </a:r>
            <a:r>
              <a:rPr lang="en-US" b="1" smtClean="0">
                <a:solidFill>
                  <a:schemeClr val="accent2"/>
                </a:solidFill>
              </a:rPr>
              <a:t>model order D</a:t>
            </a:r>
            <a:r>
              <a:rPr lang="en-US" smtClean="0"/>
              <a:t>, </a:t>
            </a:r>
            <a:r>
              <a:rPr lang="en-US" b="1" smtClean="0">
                <a:solidFill>
                  <a:schemeClr val="accent2"/>
                </a:solidFill>
              </a:rPr>
              <a:t>d-variate densities</a:t>
            </a:r>
            <a:endParaRPr lang="en-US" b="1">
              <a:solidFill>
                <a:schemeClr val="accent2"/>
              </a:solidFill>
            </a:endParaRPr>
          </a:p>
          <a:p>
            <a:r>
              <a:rPr lang="en-US" smtClean="0"/>
              <a:t>Consider an </a:t>
            </a:r>
            <a:r>
              <a:rPr lang="en-US" b="1" smtClean="0">
                <a:solidFill>
                  <a:schemeClr val="accent2"/>
                </a:solidFill>
              </a:rPr>
              <a:t>additional carrier measure term </a:t>
            </a:r>
            <a:r>
              <a:rPr lang="en-US" smtClean="0"/>
              <a:t>k(x)</a:t>
            </a:r>
          </a:p>
          <a:p>
            <a:r>
              <a:rPr lang="en-US" smtClean="0"/>
              <a:t>Consider an </a:t>
            </a:r>
            <a:r>
              <a:rPr lang="en-US" b="1" smtClean="0">
                <a:solidFill>
                  <a:schemeClr val="accent2"/>
                </a:solidFill>
              </a:rPr>
              <a:t>inner product </a:t>
            </a:r>
            <a:r>
              <a:rPr lang="en-US" smtClean="0"/>
              <a:t>between t(x) and </a:t>
            </a:r>
            <a:r>
              <a:rPr lang="el-GR" smtClean="0"/>
              <a:t>θ</a:t>
            </a:r>
            <a:r>
              <a:rPr lang="en-US" smtClean="0"/>
              <a:t>  </a:t>
            </a:r>
          </a:p>
          <a:p>
            <a:pPr marL="0" indent="0">
              <a:buNone/>
            </a:pPr>
            <a:r>
              <a:rPr lang="en-US" smtClean="0"/>
              <a:t>		(usual scalar/dot product) 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r>
              <a:rPr lang="en-US" smtClean="0"/>
              <a:t>Properties:</a:t>
            </a:r>
            <a:endParaRPr lang="en-US"/>
          </a:p>
        </p:txBody>
      </p:sp>
      <p:pic>
        <p:nvPicPr>
          <p:cNvPr id="18434" name="Picture 2" descr="\def\inner#1#2{{\langle #1, #2\rangle}}&#10;p_{\theta}(x)= \exp(\inner{\theta}{t(x)}-F(\theta)+k(x)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293" y="3811448"/>
            <a:ext cx="7620000" cy="590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6" name="Picture 4" descr="E[t(X)]=\nabla F(\theta)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4175" y="5453754"/>
            <a:ext cx="3446855" cy="555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8" name="Picture 6" descr="\mathrm{Cov}[t(X)]=\nabla^2 F(\theta)=I(\theta)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1076" y="6009560"/>
            <a:ext cx="5527324" cy="587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6412" y="4785456"/>
            <a:ext cx="94055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mtClean="0">
                <a:solidFill>
                  <a:srgbClr val="FF0000"/>
                </a:solidFill>
              </a:rPr>
              <a:t>Exponential families have </a:t>
            </a:r>
            <a:r>
              <a:rPr lang="en-US" sz="3200" b="1" u="sng" smtClean="0">
                <a:solidFill>
                  <a:srgbClr val="FF0000"/>
                </a:solidFill>
              </a:rPr>
              <a:t>finite moments of any order</a:t>
            </a:r>
            <a:endParaRPr lang="en-US" sz="3200" b="1" u="sng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592149" y="5759000"/>
            <a:ext cx="325922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Hessian of –log p</a:t>
            </a:r>
            <a:r>
              <a:rPr lang="el-GR" sz="2800" baseline="-25000" smtClean="0"/>
              <a:t>θ</a:t>
            </a:r>
            <a:r>
              <a:rPr lang="en-US" sz="2800" smtClean="0"/>
              <a:t>(x):</a:t>
            </a:r>
          </a:p>
          <a:p>
            <a:r>
              <a:rPr lang="en-US" sz="2800" smtClean="0"/>
              <a:t>This is FIM of type 2</a:t>
            </a:r>
            <a:endParaRPr lang="en-US" sz="2800"/>
          </a:p>
        </p:txBody>
      </p:sp>
      <p:sp>
        <p:nvSpPr>
          <p:cNvPr id="9" name="Rectangle 8"/>
          <p:cNvSpPr/>
          <p:nvPr/>
        </p:nvSpPr>
        <p:spPr>
          <a:xfrm flipV="1">
            <a:off x="741708" y="3579386"/>
            <a:ext cx="7720585" cy="92403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xplosion 1 10"/>
          <p:cNvSpPr/>
          <p:nvPr/>
        </p:nvSpPr>
        <p:spPr>
          <a:xfrm>
            <a:off x="8743950" y="3279064"/>
            <a:ext cx="3534189" cy="1979393"/>
          </a:xfrm>
          <a:prstGeom prst="irregularSeal1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smtClean="0">
                <a:solidFill>
                  <a:schemeClr val="tx1"/>
                </a:solidFill>
              </a:rPr>
              <a:t>Sufficient statistic</a:t>
            </a:r>
          </a:p>
          <a:p>
            <a:pPr algn="ctr"/>
            <a:r>
              <a:rPr lang="en-US" sz="2000" b="1">
                <a:solidFill>
                  <a:schemeClr val="tx1"/>
                </a:solidFill>
              </a:rPr>
              <a:t>t</a:t>
            </a:r>
            <a:r>
              <a:rPr lang="en-US" sz="2000" b="1" smtClean="0">
                <a:solidFill>
                  <a:schemeClr val="tx1"/>
                </a:solidFill>
              </a:rPr>
              <a:t>(X)</a:t>
            </a:r>
            <a:endParaRPr lang="en-US" sz="2000" b="1">
              <a:solidFill>
                <a:schemeClr val="tx1"/>
              </a:solidFill>
            </a:endParaRPr>
          </a:p>
        </p:txBody>
      </p:sp>
      <p:pic>
        <p:nvPicPr>
          <p:cNvPr id="12" name="Picture 2" descr="p(x ; \lambda)=a(x) b_{\lambda}(t(x))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5518" y="3000970"/>
            <a:ext cx="3054653" cy="38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 flipV="1">
            <a:off x="2503170" y="6009560"/>
            <a:ext cx="5770389" cy="65685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43950" y="1816126"/>
            <a:ext cx="3371850" cy="61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547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115" y="0"/>
            <a:ext cx="11125200" cy="1325563"/>
          </a:xfrm>
        </p:spPr>
        <p:txBody>
          <a:bodyPr/>
          <a:lstStyle/>
          <a:p>
            <a:r>
              <a:rPr lang="en-US" b="1" err="1" smtClean="0">
                <a:solidFill>
                  <a:schemeClr val="accent1"/>
                </a:solidFill>
              </a:rPr>
              <a:t>Vari</a:t>
            </a:r>
            <a:r>
              <a:rPr lang="pt-BR" b="1" smtClean="0">
                <a:solidFill>
                  <a:schemeClr val="accent1"/>
                </a:solidFill>
              </a:rPr>
              <a:t>é</a:t>
            </a:r>
            <a:r>
              <a:rPr lang="en-US" b="1" smtClean="0">
                <a:solidFill>
                  <a:schemeClr val="accent1"/>
                </a:solidFill>
              </a:rPr>
              <a:t>t</a:t>
            </a:r>
            <a:r>
              <a:rPr lang="pt-BR" b="1" smtClean="0">
                <a:solidFill>
                  <a:schemeClr val="accent1"/>
                </a:solidFill>
              </a:rPr>
              <a:t>é</a:t>
            </a:r>
            <a:r>
              <a:rPr lang="en-US" b="1" smtClean="0">
                <a:solidFill>
                  <a:schemeClr val="accent1"/>
                </a:solidFill>
              </a:rPr>
              <a:t>s diff</a:t>
            </a:r>
            <a:r>
              <a:rPr lang="pt-BR" b="1" smtClean="0">
                <a:solidFill>
                  <a:schemeClr val="accent1"/>
                </a:solidFill>
              </a:rPr>
              <a:t>é</a:t>
            </a:r>
            <a:r>
              <a:rPr lang="en-US" b="1" err="1" smtClean="0">
                <a:solidFill>
                  <a:schemeClr val="accent1"/>
                </a:solidFill>
              </a:rPr>
              <a:t>rentielles</a:t>
            </a:r>
            <a:r>
              <a:rPr lang="en-US" b="1" smtClean="0">
                <a:solidFill>
                  <a:schemeClr val="accent1"/>
                </a:solidFill>
              </a:rPr>
              <a:t> des mod</a:t>
            </a:r>
            <a:r>
              <a:rPr lang="pt-BR" b="1" smtClean="0">
                <a:solidFill>
                  <a:schemeClr val="accent1"/>
                </a:solidFill>
              </a:rPr>
              <a:t>è</a:t>
            </a:r>
            <a:r>
              <a:rPr lang="en-US" b="1" smtClean="0">
                <a:solidFill>
                  <a:schemeClr val="accent1"/>
                </a:solidFill>
              </a:rPr>
              <a:t>les </a:t>
            </a:r>
            <a:r>
              <a:rPr lang="en-US" b="1" err="1">
                <a:solidFill>
                  <a:schemeClr val="accent1"/>
                </a:solidFill>
              </a:rPr>
              <a:t>statistiques</a:t>
            </a:r>
            <a:r>
              <a:rPr lang="en-US" b="1">
                <a:solidFill>
                  <a:schemeClr val="accent1"/>
                </a:solidFill>
              </a:rPr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0114" y="1118735"/>
            <a:ext cx="12115799" cy="4351338"/>
          </a:xfrm>
        </p:spPr>
        <p:txBody>
          <a:bodyPr/>
          <a:lstStyle/>
          <a:p>
            <a:r>
              <a:rPr lang="en-US" smtClean="0"/>
              <a:t>A </a:t>
            </a:r>
            <a:r>
              <a:rPr lang="en-US" err="1" smtClean="0"/>
              <a:t>chaque</a:t>
            </a:r>
            <a:r>
              <a:rPr lang="en-US" smtClean="0"/>
              <a:t> point de la </a:t>
            </a:r>
            <a:r>
              <a:rPr lang="en-US" err="1" smtClean="0"/>
              <a:t>vari</a:t>
            </a:r>
            <a:r>
              <a:rPr lang="pt-BR" smtClean="0"/>
              <a:t>é</a:t>
            </a:r>
            <a:r>
              <a:rPr lang="en-US" smtClean="0"/>
              <a:t>t</a:t>
            </a:r>
            <a:r>
              <a:rPr lang="pt-BR" smtClean="0"/>
              <a:t>é</a:t>
            </a:r>
            <a:r>
              <a:rPr lang="en-US" smtClean="0"/>
              <a:t> correspond </a:t>
            </a:r>
            <a:r>
              <a:rPr lang="en-US" err="1" smtClean="0"/>
              <a:t>une</a:t>
            </a:r>
            <a:r>
              <a:rPr lang="en-US" smtClean="0"/>
              <a:t> unique </a:t>
            </a:r>
            <a:r>
              <a:rPr lang="en-US" err="1" smtClean="0"/>
              <a:t>loi</a:t>
            </a:r>
            <a:r>
              <a:rPr lang="en-US" smtClean="0"/>
              <a:t> </a:t>
            </a:r>
            <a:r>
              <a:rPr lang="en-US" err="1" smtClean="0"/>
              <a:t>param</a:t>
            </a:r>
            <a:r>
              <a:rPr lang="pt-BR" smtClean="0"/>
              <a:t>é</a:t>
            </a:r>
            <a:r>
              <a:rPr lang="en-US" err="1" smtClean="0"/>
              <a:t>trique</a:t>
            </a:r>
            <a:endParaRPr lang="en-US" smtClean="0"/>
          </a:p>
          <a:p>
            <a:r>
              <a:rPr lang="en-US" smtClean="0"/>
              <a:t>Le </a:t>
            </a:r>
            <a:r>
              <a:rPr lang="en-US" err="1" smtClean="0"/>
              <a:t>modele</a:t>
            </a:r>
            <a:r>
              <a:rPr lang="en-US" smtClean="0"/>
              <a:t> </a:t>
            </a:r>
            <a:r>
              <a:rPr lang="en-US" err="1" smtClean="0"/>
              <a:t>est</a:t>
            </a:r>
            <a:r>
              <a:rPr lang="en-US" smtClean="0"/>
              <a:t> </a:t>
            </a:r>
            <a:r>
              <a:rPr lang="en-US" err="1" smtClean="0"/>
              <a:t>dit</a:t>
            </a:r>
            <a:r>
              <a:rPr lang="en-US" smtClean="0"/>
              <a:t> </a:t>
            </a:r>
            <a:r>
              <a:rPr lang="en-US" b="1" smtClean="0">
                <a:solidFill>
                  <a:srgbClr val="FF0000"/>
                </a:solidFill>
              </a:rPr>
              <a:t>identifiable</a:t>
            </a:r>
            <a:r>
              <a:rPr lang="en-US" smtClean="0"/>
              <a:t> </a:t>
            </a:r>
            <a:r>
              <a:rPr lang="en-US" err="1" smtClean="0"/>
              <a:t>lorsque</a:t>
            </a:r>
            <a:r>
              <a:rPr lang="en-US" smtClean="0"/>
              <a:t> </a:t>
            </a:r>
          </a:p>
          <a:p>
            <a:r>
              <a:rPr lang="en-US" err="1" smtClean="0"/>
              <a:t>Une</a:t>
            </a:r>
            <a:r>
              <a:rPr lang="en-US" smtClean="0"/>
              <a:t> </a:t>
            </a:r>
            <a:r>
              <a:rPr lang="en-US" err="1" smtClean="0"/>
              <a:t>seule</a:t>
            </a:r>
            <a:r>
              <a:rPr lang="en-US" smtClean="0"/>
              <a:t> </a:t>
            </a:r>
            <a:r>
              <a:rPr lang="en-US" b="1" smtClean="0">
                <a:solidFill>
                  <a:srgbClr val="FF0000"/>
                </a:solidFill>
              </a:rPr>
              <a:t>carte</a:t>
            </a:r>
            <a:r>
              <a:rPr lang="en-US" smtClean="0"/>
              <a:t> </a:t>
            </a:r>
            <a:r>
              <a:rPr lang="en-US" err="1" smtClean="0"/>
              <a:t>globale</a:t>
            </a:r>
            <a:r>
              <a:rPr lang="en-US" smtClean="0"/>
              <a:t> = atlas qui </a:t>
            </a:r>
            <a:r>
              <a:rPr lang="en-US" err="1" smtClean="0"/>
              <a:t>repr</a:t>
            </a:r>
            <a:r>
              <a:rPr lang="pt-BR" smtClean="0"/>
              <a:t>é</a:t>
            </a:r>
            <a:r>
              <a:rPr lang="en-US" err="1" smtClean="0"/>
              <a:t>sente</a:t>
            </a:r>
            <a:r>
              <a:rPr lang="en-US" smtClean="0"/>
              <a:t> le </a:t>
            </a:r>
            <a:r>
              <a:rPr lang="en-US" err="1" smtClean="0"/>
              <a:t>domaine</a:t>
            </a:r>
            <a:r>
              <a:rPr lang="en-US" smtClean="0"/>
              <a:t> des </a:t>
            </a:r>
            <a:r>
              <a:rPr lang="en-US" err="1" smtClean="0"/>
              <a:t>param</a:t>
            </a:r>
            <a:r>
              <a:rPr lang="pt-BR"/>
              <a:t>è</a:t>
            </a:r>
            <a:r>
              <a:rPr lang="en-US" err="1" smtClean="0"/>
              <a:t>tres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0159" y="2679248"/>
            <a:ext cx="6650471" cy="301988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08320" y="6127143"/>
            <a:ext cx="57979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Diff</a:t>
            </a:r>
            <a:r>
              <a:rPr lang="pt-BR" sz="2400"/>
              <a:t>é</a:t>
            </a:r>
            <a:r>
              <a:rPr lang="en-US" sz="2400" err="1" smtClean="0"/>
              <a:t>rentes</a:t>
            </a:r>
            <a:r>
              <a:rPr lang="en-US" sz="2400" smtClean="0"/>
              <a:t> </a:t>
            </a:r>
            <a:r>
              <a:rPr lang="en-US" sz="2400" err="1" smtClean="0"/>
              <a:t>cartes</a:t>
            </a:r>
            <a:r>
              <a:rPr lang="en-US" sz="2400" smtClean="0"/>
              <a:t> </a:t>
            </a:r>
            <a:r>
              <a:rPr lang="en-US" sz="2400" err="1" smtClean="0"/>
              <a:t>globales</a:t>
            </a:r>
            <a:r>
              <a:rPr lang="en-US" sz="2400" smtClean="0"/>
              <a:t> (atlas </a:t>
            </a:r>
            <a:r>
              <a:rPr lang="pt-BR" sz="2400"/>
              <a:t>à</a:t>
            </a:r>
            <a:r>
              <a:rPr lang="en-US" sz="2400" smtClean="0"/>
              <a:t> </a:t>
            </a:r>
            <a:r>
              <a:rPr lang="en-US" sz="2400" err="1" smtClean="0"/>
              <a:t>une</a:t>
            </a:r>
            <a:r>
              <a:rPr lang="en-US" sz="2400" smtClean="0"/>
              <a:t> carte)</a:t>
            </a:r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0992" y="1614054"/>
            <a:ext cx="1390650" cy="5143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2010" y="2679248"/>
            <a:ext cx="3495675" cy="279082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252010" y="5657671"/>
            <a:ext cx="39701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En g</a:t>
            </a:r>
            <a:r>
              <a:rPr lang="pt-BR" sz="2400"/>
              <a:t>é</a:t>
            </a:r>
            <a:r>
              <a:rPr lang="en-US" sz="2400" smtClean="0"/>
              <a:t>n</a:t>
            </a:r>
            <a:r>
              <a:rPr lang="pt-BR" sz="2400"/>
              <a:t>é</a:t>
            </a:r>
            <a:r>
              <a:rPr lang="en-US" sz="2400" err="1" smtClean="0"/>
              <a:t>ral</a:t>
            </a:r>
            <a:r>
              <a:rPr lang="en-US" sz="2400" smtClean="0"/>
              <a:t>, </a:t>
            </a:r>
            <a:r>
              <a:rPr lang="en-US" sz="2400" err="1" smtClean="0"/>
              <a:t>plusieurs</a:t>
            </a:r>
            <a:r>
              <a:rPr lang="en-US" sz="2400" smtClean="0"/>
              <a:t> </a:t>
            </a:r>
            <a:r>
              <a:rPr lang="en-US" sz="2400" err="1" smtClean="0"/>
              <a:t>cartes</a:t>
            </a:r>
            <a:endParaRPr lang="en-US" sz="2400" smtClean="0"/>
          </a:p>
          <a:p>
            <a:r>
              <a:rPr lang="en-US" sz="2400" smtClean="0"/>
              <a:t>pour </a:t>
            </a:r>
            <a:r>
              <a:rPr lang="en-US" sz="2400" err="1" smtClean="0"/>
              <a:t>naviguer</a:t>
            </a:r>
            <a:r>
              <a:rPr lang="en-US" sz="2400" smtClean="0"/>
              <a:t> sur les </a:t>
            </a:r>
            <a:r>
              <a:rPr lang="en-US" sz="2400" err="1" smtClean="0"/>
              <a:t>vari</a:t>
            </a:r>
            <a:r>
              <a:rPr lang="pt-BR" sz="2400"/>
              <a:t>é</a:t>
            </a:r>
            <a:r>
              <a:rPr lang="en-US" sz="2400"/>
              <a:t>t</a:t>
            </a:r>
            <a:r>
              <a:rPr lang="pt-BR" sz="2400"/>
              <a:t>é</a:t>
            </a:r>
            <a:r>
              <a:rPr lang="en-US" sz="2400" smtClean="0"/>
              <a:t>s</a:t>
            </a:r>
          </a:p>
          <a:p>
            <a:r>
              <a:rPr lang="en-US" sz="2400" smtClean="0"/>
              <a:t>(la </a:t>
            </a:r>
            <a:r>
              <a:rPr lang="en-US" sz="2400" err="1" smtClean="0"/>
              <a:t>sph</a:t>
            </a:r>
            <a:r>
              <a:rPr lang="pt-BR" sz="2400" smtClean="0"/>
              <a:t>è</a:t>
            </a:r>
            <a:r>
              <a:rPr lang="en-US" sz="2400" smtClean="0"/>
              <a:t>re </a:t>
            </a:r>
            <a:r>
              <a:rPr lang="en-US" sz="2400" err="1" smtClean="0"/>
              <a:t>en</a:t>
            </a:r>
            <a:r>
              <a:rPr lang="en-US" sz="2400" smtClean="0"/>
              <a:t> </a:t>
            </a:r>
            <a:r>
              <a:rPr lang="en-US" sz="2400" err="1" smtClean="0"/>
              <a:t>demande</a:t>
            </a:r>
            <a:r>
              <a:rPr lang="en-US" sz="2400" smtClean="0"/>
              <a:t> </a:t>
            </a:r>
            <a:r>
              <a:rPr lang="en-US" sz="2400" err="1" smtClean="0"/>
              <a:t>deux</a:t>
            </a:r>
            <a:r>
              <a:rPr lang="en-US" sz="2400" smtClean="0"/>
              <a:t>) </a:t>
            </a:r>
            <a:endParaRPr lang="en-US" sz="2400"/>
          </a:p>
        </p:txBody>
      </p:sp>
      <p:sp>
        <p:nvSpPr>
          <p:cNvPr id="11" name="Rectangle 10"/>
          <p:cNvSpPr/>
          <p:nvPr/>
        </p:nvSpPr>
        <p:spPr>
          <a:xfrm>
            <a:off x="10864373" y="5334622"/>
            <a:ext cx="1261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latin typeface="Source Sans Pro"/>
              </a:rPr>
              <a:t>© </a:t>
            </a:r>
            <a:r>
              <a:rPr lang="en-US" err="1" smtClean="0">
                <a:latin typeface="Source Sans Pro"/>
              </a:rPr>
              <a:t>wikipedia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27354" y="2916820"/>
            <a:ext cx="1008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Figure</a:t>
            </a:r>
          </a:p>
          <a:p>
            <a:r>
              <a:rPr lang="en-US" err="1" smtClean="0"/>
              <a:t>abstraite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79918" y="4681886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 smtClean="0"/>
              <a:t>Domaines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614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284" y="573357"/>
            <a:ext cx="11645388" cy="560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8163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5194" y="846888"/>
            <a:ext cx="8153400" cy="76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5" y="-130905"/>
            <a:ext cx="10515600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Statistical invariance in information geometry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46106"/>
            <a:ext cx="12192000" cy="5820455"/>
          </a:xfrm>
        </p:spPr>
        <p:txBody>
          <a:bodyPr>
            <a:normAutofit/>
          </a:bodyPr>
          <a:lstStyle/>
          <a:p>
            <a:r>
              <a:rPr lang="en-US" b="1" smtClean="0">
                <a:solidFill>
                  <a:srgbClr val="FF0000"/>
                </a:solidFill>
              </a:rPr>
              <a:t>Parameter space</a:t>
            </a:r>
            <a:r>
              <a:rPr lang="en-US" smtClean="0"/>
              <a:t>:</a:t>
            </a:r>
          </a:p>
          <a:p>
            <a:r>
              <a:rPr lang="en-US" smtClean="0"/>
              <a:t>Metric tensor (Riemannian geometry):</a:t>
            </a:r>
          </a:p>
          <a:p>
            <a:endParaRPr lang="en-US" b="1" smtClean="0">
              <a:solidFill>
                <a:srgbClr val="FF0000"/>
              </a:solidFill>
            </a:endParaRPr>
          </a:p>
          <a:p>
            <a:r>
              <a:rPr lang="en-US" b="1" smtClean="0">
                <a:solidFill>
                  <a:srgbClr val="FF0000"/>
                </a:solidFill>
              </a:rPr>
              <a:t>Sample space</a:t>
            </a:r>
            <a:r>
              <a:rPr lang="en-US" smtClean="0"/>
              <a:t>:</a:t>
            </a:r>
          </a:p>
          <a:p>
            <a:pPr marL="0" indent="0">
              <a:buNone/>
            </a:pPr>
            <a:r>
              <a:rPr lang="en-US" sz="2400" smtClean="0"/>
              <a:t>                                     (Fisher-</a:t>
            </a:r>
            <a:r>
              <a:rPr lang="en-US" sz="2400" err="1" smtClean="0"/>
              <a:t>Neymann</a:t>
            </a:r>
            <a:r>
              <a:rPr lang="en-US" sz="2400" smtClean="0"/>
              <a:t> factorization theorem)</a:t>
            </a:r>
          </a:p>
          <a:p>
            <a:r>
              <a:rPr lang="en-US" b="1" smtClean="0">
                <a:solidFill>
                  <a:srgbClr val="FF0000"/>
                </a:solidFill>
              </a:rPr>
              <a:t>Fisher information</a:t>
            </a:r>
            <a:r>
              <a:rPr lang="en-US" smtClean="0"/>
              <a:t>:                                  with equality </a:t>
            </a:r>
            <a:r>
              <a:rPr lang="en-US" err="1" smtClean="0"/>
              <a:t>iff</a:t>
            </a:r>
            <a:r>
              <a:rPr lang="en-US" smtClean="0"/>
              <a:t> t(X) is </a:t>
            </a:r>
            <a:r>
              <a:rPr lang="en-US" b="1" smtClean="0">
                <a:solidFill>
                  <a:srgbClr val="FF0000"/>
                </a:solidFill>
              </a:rPr>
              <a:t>sufficient  statistics</a:t>
            </a:r>
          </a:p>
          <a:p>
            <a:endParaRPr lang="en-US" smtClean="0"/>
          </a:p>
          <a:p>
            <a:r>
              <a:rPr lang="en-US" b="1" smtClean="0">
                <a:solidFill>
                  <a:srgbClr val="FF0000"/>
                </a:solidFill>
              </a:rPr>
              <a:t>Divergence</a:t>
            </a:r>
            <a:r>
              <a:rPr lang="en-US" smtClean="0"/>
              <a:t>:                                                         aka. </a:t>
            </a:r>
            <a:r>
              <a:rPr lang="en-US" b="1" smtClean="0">
                <a:solidFill>
                  <a:srgbClr val="FF0000"/>
                </a:solidFill>
              </a:rPr>
              <a:t>information monotonicity </a:t>
            </a:r>
          </a:p>
          <a:p>
            <a:r>
              <a:rPr lang="en-US" b="1" smtClean="0">
                <a:solidFill>
                  <a:srgbClr val="FF0000"/>
                </a:solidFill>
              </a:rPr>
              <a:t>Markov kernel </a:t>
            </a:r>
            <a:r>
              <a:rPr lang="el-GR" b="1" smtClean="0">
                <a:solidFill>
                  <a:srgbClr val="FF0000"/>
                </a:solidFill>
              </a:rPr>
              <a:t>κ</a:t>
            </a:r>
            <a:r>
              <a:rPr lang="en-US" b="1" smtClean="0">
                <a:solidFill>
                  <a:srgbClr val="FF0000"/>
                </a:solidFill>
              </a:rPr>
              <a:t>(.,.)</a:t>
            </a:r>
            <a:r>
              <a:rPr lang="en-US" smtClean="0"/>
              <a:t>: 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7716" y="4457001"/>
            <a:ext cx="4067175" cy="5619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7716" y="5654415"/>
            <a:ext cx="9543506" cy="72416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55669" y="4955140"/>
            <a:ext cx="3733800" cy="78105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141889" y="6361775"/>
            <a:ext cx="117043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>
                <a:solidFill>
                  <a:schemeClr val="accent6"/>
                </a:solidFill>
              </a:rPr>
              <a:t>The Many Faces of Information Geometry, AMS Notices, January 2022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915194" y="889227"/>
            <a:ext cx="8122376" cy="6192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54726" y="2354809"/>
            <a:ext cx="9677037" cy="656954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481942" y="2411687"/>
            <a:ext cx="9614263" cy="6192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60678" y="3467171"/>
            <a:ext cx="2381250" cy="58102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96001" y="1724297"/>
            <a:ext cx="5900738" cy="41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201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Plan de </a:t>
            </a:r>
            <a:r>
              <a:rPr lang="en-US" err="1" smtClean="0"/>
              <a:t>l'expose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985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439" y="-123270"/>
            <a:ext cx="10515600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Estimation de la divergence de </a:t>
            </a:r>
            <a:r>
              <a:rPr lang="en-US" b="1" err="1" smtClean="0">
                <a:solidFill>
                  <a:schemeClr val="accent1"/>
                </a:solidFill>
              </a:rPr>
              <a:t>Mahalanobis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097" y="871576"/>
            <a:ext cx="11540613" cy="5532437"/>
          </a:xfrm>
        </p:spPr>
        <p:txBody>
          <a:bodyPr/>
          <a:lstStyle/>
          <a:p>
            <a:r>
              <a:rPr lang="en-US" smtClean="0"/>
              <a:t>En </a:t>
            </a:r>
            <a:r>
              <a:rPr lang="en-US" err="1" smtClean="0"/>
              <a:t>pratique</a:t>
            </a:r>
            <a:r>
              <a:rPr lang="en-US" smtClean="0"/>
              <a:t>, on observe des populations, et on </a:t>
            </a:r>
            <a:r>
              <a:rPr lang="en-US" err="1" smtClean="0"/>
              <a:t>veut</a:t>
            </a:r>
            <a:r>
              <a:rPr lang="en-US" smtClean="0"/>
              <a:t> </a:t>
            </a:r>
            <a:r>
              <a:rPr lang="en-US" err="1" smtClean="0"/>
              <a:t>estimer</a:t>
            </a:r>
            <a:r>
              <a:rPr lang="en-US" smtClean="0"/>
              <a:t> la divergence </a:t>
            </a:r>
            <a:r>
              <a:rPr lang="en-US"/>
              <a:t>△</a:t>
            </a:r>
            <a:r>
              <a:rPr lang="en-US" baseline="30000" smtClean="0"/>
              <a:t>2 </a:t>
            </a:r>
            <a:r>
              <a:rPr lang="en-US" smtClean="0"/>
              <a:t> par la </a:t>
            </a:r>
            <a:r>
              <a:rPr lang="en-US" err="1" smtClean="0"/>
              <a:t>statistique</a:t>
            </a:r>
            <a:r>
              <a:rPr lang="en-US" smtClean="0"/>
              <a:t> D</a:t>
            </a:r>
            <a:r>
              <a:rPr lang="en-US" baseline="30000" smtClean="0"/>
              <a:t>2</a:t>
            </a:r>
            <a:r>
              <a:rPr lang="en-US" smtClean="0"/>
              <a:t> :</a:t>
            </a:r>
          </a:p>
          <a:p>
            <a:endParaRPr lang="en-US"/>
          </a:p>
          <a:p>
            <a:endParaRPr lang="en-US" smtClean="0"/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endParaRPr lang="en-US"/>
          </a:p>
          <a:p>
            <a:endParaRPr lang="en-US" smtClean="0"/>
          </a:p>
          <a:p>
            <a:r>
              <a:rPr lang="en-US" smtClean="0"/>
              <a:t>On </a:t>
            </a:r>
            <a:r>
              <a:rPr lang="en-US" err="1" smtClean="0"/>
              <a:t>peut</a:t>
            </a:r>
            <a:r>
              <a:rPr lang="en-US" smtClean="0"/>
              <a:t> </a:t>
            </a:r>
            <a:r>
              <a:rPr lang="en-US" err="1" smtClean="0"/>
              <a:t>ainsi</a:t>
            </a:r>
            <a:r>
              <a:rPr lang="en-US" smtClean="0"/>
              <a:t> comparer </a:t>
            </a:r>
            <a:r>
              <a:rPr lang="en-US" err="1" smtClean="0"/>
              <a:t>relativement</a:t>
            </a:r>
            <a:r>
              <a:rPr lang="en-US" smtClean="0"/>
              <a:t> les </a:t>
            </a:r>
            <a:r>
              <a:rPr lang="en-US" err="1" smtClean="0"/>
              <a:t>groupes</a:t>
            </a:r>
            <a:r>
              <a:rPr lang="en-US" smtClean="0"/>
              <a:t> (de crane) : </a:t>
            </a:r>
            <a:endParaRPr lang="en-US"/>
          </a:p>
          <a:p>
            <a:pPr marL="0" indent="0">
              <a:buNone/>
            </a:pPr>
            <a:r>
              <a:rPr lang="en-US" smtClean="0"/>
              <a:t>   Est-</a:t>
            </a:r>
            <a:r>
              <a:rPr lang="en-US" err="1" smtClean="0"/>
              <a:t>ce</a:t>
            </a:r>
            <a:r>
              <a:rPr lang="en-US" smtClean="0"/>
              <a:t> que le </a:t>
            </a:r>
            <a:r>
              <a:rPr lang="en-US" err="1" smtClean="0"/>
              <a:t>groupe</a:t>
            </a:r>
            <a:r>
              <a:rPr lang="en-US" smtClean="0"/>
              <a:t> B </a:t>
            </a:r>
            <a:r>
              <a:rPr lang="en-US" err="1" smtClean="0"/>
              <a:t>est</a:t>
            </a:r>
            <a:r>
              <a:rPr lang="en-US" smtClean="0"/>
              <a:t> plus </a:t>
            </a:r>
            <a:r>
              <a:rPr lang="en-US" err="1" smtClean="0"/>
              <a:t>proche</a:t>
            </a:r>
            <a:r>
              <a:rPr lang="en-US" smtClean="0"/>
              <a:t> du </a:t>
            </a:r>
            <a:r>
              <a:rPr lang="en-US" err="1" smtClean="0"/>
              <a:t>groupe</a:t>
            </a:r>
            <a:r>
              <a:rPr lang="en-US" smtClean="0"/>
              <a:t> A </a:t>
            </a:r>
            <a:r>
              <a:rPr lang="en-US" err="1" smtClean="0"/>
              <a:t>ou</a:t>
            </a:r>
            <a:r>
              <a:rPr lang="en-US" smtClean="0"/>
              <a:t> du </a:t>
            </a:r>
            <a:r>
              <a:rPr lang="en-US" err="1" smtClean="0"/>
              <a:t>groupe</a:t>
            </a:r>
            <a:r>
              <a:rPr lang="en-US" smtClean="0"/>
              <a:t> C ?</a:t>
            </a:r>
          </a:p>
          <a:p>
            <a:r>
              <a:rPr lang="en-US" err="1" smtClean="0"/>
              <a:t>Cela</a:t>
            </a:r>
            <a:r>
              <a:rPr lang="en-US" smtClean="0"/>
              <a:t> </a:t>
            </a:r>
            <a:r>
              <a:rPr lang="en-US" err="1" smtClean="0"/>
              <a:t>permet</a:t>
            </a:r>
            <a:r>
              <a:rPr lang="en-US" smtClean="0"/>
              <a:t> de faire de la classification &amp; clustering </a:t>
            </a:r>
            <a:r>
              <a:rPr lang="en-US" err="1" smtClean="0"/>
              <a:t>mais</a:t>
            </a:r>
            <a:r>
              <a:rPr lang="en-US" smtClean="0"/>
              <a:t> </a:t>
            </a:r>
            <a:r>
              <a:rPr lang="en-US" err="1" smtClean="0"/>
              <a:t>aussi</a:t>
            </a:r>
            <a:r>
              <a:rPr lang="en-US" smtClean="0"/>
              <a:t> de </a:t>
            </a:r>
            <a:r>
              <a:rPr lang="en-US" err="1" smtClean="0"/>
              <a:t>repondre</a:t>
            </a:r>
            <a:r>
              <a:rPr lang="en-US" smtClean="0"/>
              <a:t> a des tests </a:t>
            </a:r>
            <a:r>
              <a:rPr lang="en-US" err="1" smtClean="0"/>
              <a:t>d'hypothese</a:t>
            </a:r>
            <a:r>
              <a:rPr lang="en-US" smtClean="0"/>
              <a:t>, classer un </a:t>
            </a:r>
            <a:r>
              <a:rPr lang="en-US" err="1" smtClean="0"/>
              <a:t>nouvel</a:t>
            </a:r>
            <a:r>
              <a:rPr lang="en-US" smtClean="0"/>
              <a:t> element entre </a:t>
            </a:r>
            <a:r>
              <a:rPr lang="en-US" err="1" smtClean="0"/>
              <a:t>deux</a:t>
            </a:r>
            <a:r>
              <a:rPr lang="en-US" smtClean="0"/>
              <a:t> </a:t>
            </a:r>
            <a:r>
              <a:rPr lang="en-US" err="1" smtClean="0"/>
              <a:t>groupes</a:t>
            </a:r>
            <a:r>
              <a:rPr lang="en-US" smtClean="0"/>
              <a:t> </a:t>
            </a:r>
            <a:r>
              <a:rPr lang="en-US" err="1" smtClean="0"/>
              <a:t>en</a:t>
            </a:r>
            <a:r>
              <a:rPr lang="en-US" smtClean="0"/>
              <a:t> </a:t>
            </a:r>
            <a:r>
              <a:rPr lang="en-US" err="1" smtClean="0"/>
              <a:t>minimisant</a:t>
            </a:r>
            <a:r>
              <a:rPr lang="en-US" smtClean="0"/>
              <a:t> </a:t>
            </a:r>
            <a:r>
              <a:rPr lang="en-US" err="1" smtClean="0"/>
              <a:t>l'erreur</a:t>
            </a:r>
            <a:r>
              <a:rPr lang="en-US" smtClean="0"/>
              <a:t> de </a:t>
            </a:r>
            <a:r>
              <a:rPr lang="en-US" err="1" smtClean="0"/>
              <a:t>probabilite</a:t>
            </a:r>
            <a:r>
              <a:rPr lang="en-US" smtClean="0"/>
              <a:t>, etc. 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2213" y="1398218"/>
            <a:ext cx="2905125" cy="10382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1843" y="1336505"/>
            <a:ext cx="2045880" cy="139337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8174" y="1296580"/>
            <a:ext cx="4345247" cy="21359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895" y="2864092"/>
            <a:ext cx="7348946" cy="69385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54895" y="3637795"/>
            <a:ext cx="63946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err="1" smtClean="0"/>
              <a:t>Cette</a:t>
            </a:r>
            <a:r>
              <a:rPr lang="en-US" sz="2800" smtClean="0"/>
              <a:t> </a:t>
            </a:r>
            <a:r>
              <a:rPr lang="en-US" sz="2800" err="1"/>
              <a:t>s</a:t>
            </a:r>
            <a:r>
              <a:rPr lang="en-US" sz="2800" err="1" smtClean="0"/>
              <a:t>tatistique</a:t>
            </a:r>
            <a:r>
              <a:rPr lang="en-US" sz="2800" smtClean="0"/>
              <a:t> </a:t>
            </a:r>
            <a:r>
              <a:rPr lang="en-US" sz="2800" err="1" smtClean="0"/>
              <a:t>surevalue</a:t>
            </a:r>
            <a:r>
              <a:rPr lang="en-US" sz="2800" smtClean="0"/>
              <a:t>   la divergence :</a:t>
            </a:r>
            <a:endParaRPr lang="en-US" sz="280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27904" y="3688032"/>
            <a:ext cx="3844895" cy="47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849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1379" y="1916319"/>
            <a:ext cx="6900288" cy="6225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491" y="-126488"/>
            <a:ext cx="12192000" cy="1325563"/>
          </a:xfrm>
        </p:spPr>
        <p:txBody>
          <a:bodyPr>
            <a:normAutofit/>
          </a:bodyPr>
          <a:lstStyle/>
          <a:p>
            <a:r>
              <a:rPr lang="en-US" sz="4000" b="1" err="1" smtClean="0">
                <a:solidFill>
                  <a:schemeClr val="accent1"/>
                </a:solidFill>
              </a:rPr>
              <a:t>Mahalanobis</a:t>
            </a:r>
            <a:r>
              <a:rPr lang="en-US" sz="4000" b="1" smtClean="0">
                <a:solidFill>
                  <a:schemeClr val="accent1"/>
                </a:solidFill>
              </a:rPr>
              <a:t> : </a:t>
            </a:r>
            <a:r>
              <a:rPr lang="en-US" sz="4000" b="1" err="1" smtClean="0">
                <a:solidFill>
                  <a:schemeClr val="accent1"/>
                </a:solidFill>
              </a:rPr>
              <a:t>Precurseur</a:t>
            </a:r>
            <a:r>
              <a:rPr lang="en-US" sz="4000" b="1" smtClean="0">
                <a:solidFill>
                  <a:schemeClr val="accent1"/>
                </a:solidFill>
              </a:rPr>
              <a:t> de la </a:t>
            </a:r>
            <a:r>
              <a:rPr lang="en-US" sz="4000" b="1" err="1" smtClean="0">
                <a:solidFill>
                  <a:schemeClr val="accent1"/>
                </a:solidFill>
              </a:rPr>
              <a:t>geometrie</a:t>
            </a:r>
            <a:r>
              <a:rPr lang="en-US" sz="4000" b="1" smtClean="0">
                <a:solidFill>
                  <a:schemeClr val="accent1"/>
                </a:solidFill>
              </a:rPr>
              <a:t> de </a:t>
            </a:r>
            <a:r>
              <a:rPr lang="en-US" sz="4000" b="1" err="1" smtClean="0">
                <a:solidFill>
                  <a:schemeClr val="accent1"/>
                </a:solidFill>
              </a:rPr>
              <a:t>l'information</a:t>
            </a:r>
            <a:endParaRPr lang="en-US" sz="4000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7257" y="1199074"/>
            <a:ext cx="11393129" cy="5359041"/>
          </a:xfrm>
        </p:spPr>
        <p:txBody>
          <a:bodyPr/>
          <a:lstStyle/>
          <a:p>
            <a:r>
              <a:rPr lang="en-US" err="1" smtClean="0"/>
              <a:t>Dans</a:t>
            </a:r>
            <a:r>
              <a:rPr lang="en-US" smtClean="0"/>
              <a:t> son </a:t>
            </a:r>
            <a:r>
              <a:rPr lang="en-US" err="1" smtClean="0"/>
              <a:t>analyse</a:t>
            </a:r>
            <a:r>
              <a:rPr lang="en-US" smtClean="0"/>
              <a:t> </a:t>
            </a:r>
            <a:r>
              <a:rPr lang="en-US" err="1" smtClean="0"/>
              <a:t>mathematique</a:t>
            </a:r>
            <a:r>
              <a:rPr lang="en-US" smtClean="0"/>
              <a:t> (1936), </a:t>
            </a:r>
            <a:r>
              <a:rPr lang="en-US" err="1" smtClean="0"/>
              <a:t>Mahalanobis</a:t>
            </a:r>
            <a:r>
              <a:rPr lang="en-US" smtClean="0"/>
              <a:t> </a:t>
            </a:r>
            <a:r>
              <a:rPr lang="en-US" err="1" smtClean="0"/>
              <a:t>utilise</a:t>
            </a:r>
            <a:r>
              <a:rPr lang="en-US" smtClean="0"/>
              <a:t> </a:t>
            </a:r>
            <a:r>
              <a:rPr lang="en-US" err="1" smtClean="0"/>
              <a:t>deja</a:t>
            </a:r>
            <a:r>
              <a:rPr lang="en-US" smtClean="0"/>
              <a:t> la notation </a:t>
            </a:r>
            <a:r>
              <a:rPr lang="en-US" err="1" smtClean="0"/>
              <a:t>tensorielle</a:t>
            </a:r>
            <a:r>
              <a:rPr lang="en-US" smtClean="0"/>
              <a:t> pour </a:t>
            </a:r>
            <a:r>
              <a:rPr lang="en-US" err="1" smtClean="0"/>
              <a:t>exprimer</a:t>
            </a:r>
            <a:r>
              <a:rPr lang="en-US" smtClean="0"/>
              <a:t> la divergence </a:t>
            </a:r>
            <a:r>
              <a:rPr lang="en-US" err="1" smtClean="0"/>
              <a:t>en</a:t>
            </a:r>
            <a:r>
              <a:rPr lang="en-US" smtClean="0"/>
              <a:t> </a:t>
            </a:r>
            <a:r>
              <a:rPr lang="en-US" err="1" smtClean="0"/>
              <a:t>utilisant</a:t>
            </a:r>
            <a:r>
              <a:rPr lang="en-US" smtClean="0"/>
              <a:t> la </a:t>
            </a:r>
            <a:r>
              <a:rPr lang="en-US" err="1" smtClean="0"/>
              <a:t>matrice</a:t>
            </a:r>
            <a:r>
              <a:rPr lang="en-US" smtClean="0"/>
              <a:t> de precision (= inverse de la </a:t>
            </a:r>
            <a:r>
              <a:rPr lang="en-US" err="1" smtClean="0"/>
              <a:t>matrice</a:t>
            </a:r>
            <a:r>
              <a:rPr lang="en-US" smtClean="0"/>
              <a:t> de covariance )</a:t>
            </a:r>
          </a:p>
          <a:p>
            <a:endParaRPr lang="en-US"/>
          </a:p>
          <a:p>
            <a:endParaRPr lang="en-US" smtClean="0"/>
          </a:p>
          <a:p>
            <a:endParaRPr lang="en-US" smtClean="0"/>
          </a:p>
          <a:p>
            <a:r>
              <a:rPr lang="en-US" err="1" smtClean="0"/>
              <a:t>Mahalanobis</a:t>
            </a:r>
            <a:r>
              <a:rPr lang="en-US" smtClean="0"/>
              <a:t> </a:t>
            </a:r>
            <a:r>
              <a:rPr lang="en-US" err="1" smtClean="0"/>
              <a:t>definit</a:t>
            </a:r>
            <a:r>
              <a:rPr lang="en-US" smtClean="0"/>
              <a:t> un "</a:t>
            </a:r>
            <a:r>
              <a:rPr lang="en-US" b="1" smtClean="0">
                <a:solidFill>
                  <a:srgbClr val="FF0000"/>
                </a:solidFill>
              </a:rPr>
              <a:t>champ </a:t>
            </a:r>
            <a:r>
              <a:rPr lang="en-US" b="1" err="1" smtClean="0">
                <a:solidFill>
                  <a:srgbClr val="FF0000"/>
                </a:solidFill>
              </a:rPr>
              <a:t>statistique</a:t>
            </a:r>
            <a:r>
              <a:rPr lang="en-US" smtClean="0"/>
              <a:t>" </a:t>
            </a:r>
            <a:r>
              <a:rPr lang="en-US" err="1" smtClean="0"/>
              <a:t>ou</a:t>
            </a:r>
            <a:r>
              <a:rPr lang="en-US" smtClean="0"/>
              <a:t> </a:t>
            </a:r>
            <a:r>
              <a:rPr lang="en-US" err="1" smtClean="0"/>
              <a:t>chaque</a:t>
            </a:r>
            <a:r>
              <a:rPr lang="en-US" smtClean="0"/>
              <a:t> point </a:t>
            </a:r>
            <a:r>
              <a:rPr lang="en-US" err="1" smtClean="0"/>
              <a:t>est</a:t>
            </a:r>
            <a:r>
              <a:rPr lang="en-US" smtClean="0"/>
              <a:t> </a:t>
            </a:r>
            <a:r>
              <a:rPr lang="en-US" err="1" smtClean="0"/>
              <a:t>une</a:t>
            </a:r>
            <a:r>
              <a:rPr lang="en-US" smtClean="0"/>
              <a:t> </a:t>
            </a:r>
            <a:r>
              <a:rPr lang="en-US" err="1" smtClean="0"/>
              <a:t>loi</a:t>
            </a:r>
            <a:r>
              <a:rPr lang="en-US" smtClean="0"/>
              <a:t> </a:t>
            </a:r>
            <a:r>
              <a:rPr lang="en-US" err="1" smtClean="0"/>
              <a:t>normale</a:t>
            </a:r>
            <a:r>
              <a:rPr lang="en-US" smtClean="0"/>
              <a:t> N(</a:t>
            </a:r>
            <a:r>
              <a:rPr lang="el-GR"/>
              <a:t>μ</a:t>
            </a:r>
            <a:r>
              <a:rPr lang="en-US" smtClean="0"/>
              <a:t>,</a:t>
            </a:r>
            <a:r>
              <a:rPr lang="el-GR" b="1" smtClean="0"/>
              <a:t>Σ</a:t>
            </a:r>
            <a:r>
              <a:rPr lang="en-US" smtClean="0"/>
              <a:t>)</a:t>
            </a:r>
          </a:p>
          <a:p>
            <a:r>
              <a:rPr lang="en-US" smtClean="0"/>
              <a:t>La </a:t>
            </a:r>
            <a:r>
              <a:rPr lang="en-US" err="1" smtClean="0"/>
              <a:t>relativite</a:t>
            </a:r>
            <a:r>
              <a:rPr lang="en-US" smtClean="0"/>
              <a:t> </a:t>
            </a:r>
            <a:r>
              <a:rPr lang="en-US" err="1" smtClean="0"/>
              <a:t>d'Einstein</a:t>
            </a:r>
            <a:r>
              <a:rPr lang="en-US" smtClean="0"/>
              <a:t> (1915) se </a:t>
            </a:r>
            <a:r>
              <a:rPr lang="en-US" err="1" smtClean="0"/>
              <a:t>basant</a:t>
            </a:r>
            <a:r>
              <a:rPr lang="en-US" smtClean="0"/>
              <a:t> sur la </a:t>
            </a:r>
            <a:r>
              <a:rPr lang="en-US" err="1" smtClean="0"/>
              <a:t>geometrie</a:t>
            </a:r>
            <a:r>
              <a:rPr lang="en-US" smtClean="0"/>
              <a:t> </a:t>
            </a:r>
            <a:r>
              <a:rPr lang="en-US" err="1" smtClean="0"/>
              <a:t>Riemannienne</a:t>
            </a:r>
            <a:r>
              <a:rPr lang="en-US" smtClean="0"/>
              <a:t>  a </a:t>
            </a:r>
            <a:r>
              <a:rPr lang="en-US" err="1" smtClean="0"/>
              <a:t>fortement</a:t>
            </a:r>
            <a:r>
              <a:rPr lang="en-US" smtClean="0"/>
              <a:t> influence les sciences. </a:t>
            </a:r>
            <a:r>
              <a:rPr lang="en-US" err="1" smtClean="0"/>
              <a:t>Mahalanobis</a:t>
            </a:r>
            <a:r>
              <a:rPr lang="en-US" smtClean="0"/>
              <a:t> (1936) </a:t>
            </a:r>
            <a:r>
              <a:rPr lang="en-US" err="1" smtClean="0"/>
              <a:t>definit</a:t>
            </a:r>
            <a:r>
              <a:rPr lang="en-US" smtClean="0"/>
              <a:t> </a:t>
            </a:r>
            <a:r>
              <a:rPr lang="en-US" err="1" smtClean="0"/>
              <a:t>l'element</a:t>
            </a:r>
            <a:r>
              <a:rPr lang="en-US" smtClean="0"/>
              <a:t> </a:t>
            </a:r>
            <a:r>
              <a:rPr lang="en-US" err="1" smtClean="0"/>
              <a:t>infinisetimal</a:t>
            </a:r>
            <a:r>
              <a:rPr lang="en-US" smtClean="0"/>
              <a:t> </a:t>
            </a:r>
            <a:r>
              <a:rPr lang="en-US" err="1" smtClean="0"/>
              <a:t>Riemannien</a:t>
            </a:r>
            <a:r>
              <a:rPr lang="en-US" smtClean="0"/>
              <a:t> et propose meme </a:t>
            </a:r>
            <a:r>
              <a:rPr lang="en-US" err="1" smtClean="0"/>
              <a:t>theoriquement</a:t>
            </a:r>
            <a:r>
              <a:rPr lang="en-US" smtClean="0"/>
              <a:t> </a:t>
            </a:r>
            <a:r>
              <a:rPr lang="en-US" err="1" smtClean="0"/>
              <a:t>d'utiliser</a:t>
            </a:r>
            <a:r>
              <a:rPr lang="en-US" smtClean="0"/>
              <a:t> la distance </a:t>
            </a:r>
            <a:r>
              <a:rPr lang="en-US" err="1" smtClean="0"/>
              <a:t>Riemannienne</a:t>
            </a:r>
            <a:r>
              <a:rPr lang="en-US" smtClean="0"/>
              <a:t> ! 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368" y="2652665"/>
            <a:ext cx="6819900" cy="11620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3700" y="2873524"/>
            <a:ext cx="2732795" cy="100507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3696929" y="3814715"/>
            <a:ext cx="323481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0489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8368" y="4510705"/>
            <a:ext cx="3537758" cy="2255415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255639" y="-169525"/>
            <a:ext cx="118404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err="1" smtClean="0">
                <a:solidFill>
                  <a:schemeClr val="accent1"/>
                </a:solidFill>
              </a:rPr>
              <a:t>Espace</a:t>
            </a:r>
            <a:r>
              <a:rPr lang="en-US" b="1" smtClean="0">
                <a:solidFill>
                  <a:schemeClr val="accent1"/>
                </a:solidFill>
              </a:rPr>
              <a:t> avec un </a:t>
            </a:r>
            <a:r>
              <a:rPr lang="en-US" b="1" err="1" smtClean="0">
                <a:solidFill>
                  <a:schemeClr val="accent1"/>
                </a:solidFill>
              </a:rPr>
              <a:t>produit</a:t>
            </a:r>
            <a:r>
              <a:rPr lang="en-US" b="1" smtClean="0">
                <a:solidFill>
                  <a:schemeClr val="accent1"/>
                </a:solidFill>
              </a:rPr>
              <a:t> </a:t>
            </a:r>
            <a:r>
              <a:rPr lang="en-US" b="1" err="1" smtClean="0">
                <a:solidFill>
                  <a:schemeClr val="accent1"/>
                </a:solidFill>
              </a:rPr>
              <a:t>scalaire</a:t>
            </a:r>
            <a:r>
              <a:rPr lang="en-US" b="1" smtClean="0">
                <a:solidFill>
                  <a:schemeClr val="accent1"/>
                </a:solidFill>
              </a:rPr>
              <a:t> : Base </a:t>
            </a:r>
            <a:r>
              <a:rPr lang="en-US" b="1" err="1" smtClean="0">
                <a:solidFill>
                  <a:schemeClr val="accent1"/>
                </a:solidFill>
              </a:rPr>
              <a:t>reciproque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6981" y="991404"/>
            <a:ext cx="11369010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err="1" smtClean="0"/>
              <a:t>Dans</a:t>
            </a:r>
            <a:r>
              <a:rPr lang="en-US" sz="2800" smtClean="0"/>
              <a:t> </a:t>
            </a:r>
            <a:r>
              <a:rPr lang="en-US" sz="2800" err="1" smtClean="0"/>
              <a:t>une</a:t>
            </a:r>
            <a:r>
              <a:rPr lang="en-US" sz="2800" smtClean="0"/>
              <a:t> base </a:t>
            </a:r>
            <a:r>
              <a:rPr lang="en-US" sz="2800" err="1" smtClean="0"/>
              <a:t>orthonormee</a:t>
            </a:r>
            <a:r>
              <a:rPr lang="en-US" sz="2800" smtClean="0"/>
              <a:t>                                   , on </a:t>
            </a:r>
            <a:r>
              <a:rPr lang="en-US" sz="2800" err="1" smtClean="0"/>
              <a:t>recupere</a:t>
            </a:r>
            <a:r>
              <a:rPr lang="en-US" sz="2800" smtClean="0"/>
              <a:t> les </a:t>
            </a:r>
          </a:p>
          <a:p>
            <a:r>
              <a:rPr lang="en-US" sz="2800" err="1" smtClean="0"/>
              <a:t>composantes</a:t>
            </a:r>
            <a:r>
              <a:rPr lang="en-US" sz="2800" smtClean="0"/>
              <a:t> d'un </a:t>
            </a:r>
            <a:r>
              <a:rPr lang="en-US" sz="2800" err="1" smtClean="0"/>
              <a:t>vecteur</a:t>
            </a:r>
            <a:r>
              <a:rPr lang="en-US" sz="2800" smtClean="0"/>
              <a:t>  grace au </a:t>
            </a:r>
            <a:r>
              <a:rPr lang="en-US" sz="2800" err="1" smtClean="0"/>
              <a:t>produit</a:t>
            </a:r>
            <a:r>
              <a:rPr lang="en-US" sz="2800" smtClean="0"/>
              <a:t> </a:t>
            </a:r>
            <a:r>
              <a:rPr lang="en-US" sz="2800" err="1" smtClean="0"/>
              <a:t>scalaire</a:t>
            </a:r>
            <a:r>
              <a:rPr lang="en-US" sz="2800" smtClean="0"/>
              <a:t> :</a:t>
            </a:r>
          </a:p>
          <a:p>
            <a:endParaRPr lang="en-US" sz="28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err="1" smtClean="0"/>
              <a:t>Mais</a:t>
            </a:r>
            <a:r>
              <a:rPr lang="en-US" sz="2800" smtClean="0"/>
              <a:t> pour </a:t>
            </a:r>
            <a:r>
              <a:rPr lang="en-US" sz="2800" err="1" smtClean="0"/>
              <a:t>une</a:t>
            </a:r>
            <a:r>
              <a:rPr lang="en-US" sz="2800" smtClean="0"/>
              <a:t> base </a:t>
            </a:r>
            <a:r>
              <a:rPr lang="en-US" sz="2800" err="1" smtClean="0"/>
              <a:t>generale</a:t>
            </a:r>
            <a:r>
              <a:rPr lang="en-US" sz="2800" smtClean="0"/>
              <a:t> B, on </a:t>
            </a:r>
            <a:r>
              <a:rPr lang="en-US" sz="2800" err="1" smtClean="0"/>
              <a:t>doit</a:t>
            </a:r>
            <a:r>
              <a:rPr lang="en-US" sz="2800" smtClean="0"/>
              <a:t> considerer la base </a:t>
            </a:r>
            <a:r>
              <a:rPr lang="en-US" sz="2800" err="1" smtClean="0"/>
              <a:t>reciproque</a:t>
            </a:r>
            <a:r>
              <a:rPr lang="en-US" sz="2800" smtClean="0"/>
              <a:t> B* 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/>
              <a:t> </a:t>
            </a:r>
            <a:r>
              <a:rPr lang="en-US" sz="2800" err="1" smtClean="0"/>
              <a:t>Composantes</a:t>
            </a:r>
            <a:r>
              <a:rPr lang="en-US" sz="2800" smtClean="0"/>
              <a:t> </a:t>
            </a:r>
            <a:r>
              <a:rPr lang="en-US" sz="2800" err="1" smtClean="0"/>
              <a:t>contravariantes</a:t>
            </a:r>
            <a:r>
              <a:rPr lang="en-US" sz="2800" smtClean="0"/>
              <a:t> v</a:t>
            </a:r>
            <a:r>
              <a:rPr lang="en-US" sz="2800" baseline="30000" smtClean="0"/>
              <a:t>i</a:t>
            </a:r>
            <a:r>
              <a:rPr lang="en-US" sz="2800" smtClean="0"/>
              <a:t> et </a:t>
            </a:r>
            <a:r>
              <a:rPr lang="en-US" sz="2800" err="1" smtClean="0"/>
              <a:t>covariantes</a:t>
            </a:r>
            <a:r>
              <a:rPr lang="en-US" sz="2800" smtClean="0"/>
              <a:t> v</a:t>
            </a:r>
            <a:r>
              <a:rPr lang="en-US" sz="2800" baseline="-25000" smtClean="0"/>
              <a:t>i</a:t>
            </a:r>
            <a:r>
              <a:rPr lang="en-US" sz="2800" smtClean="0"/>
              <a:t>  d'un </a:t>
            </a:r>
            <a:r>
              <a:rPr lang="en-US" sz="2800" err="1" smtClean="0"/>
              <a:t>vecteur</a:t>
            </a:r>
            <a:r>
              <a:rPr lang="en-US" sz="2800" smtClean="0"/>
              <a:t>:</a:t>
            </a:r>
            <a:endParaRPr lang="en-US" sz="280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smtClean="0"/>
              <a:t>Les bases B et B* </a:t>
            </a:r>
            <a:r>
              <a:rPr lang="en-US" sz="2800" err="1" smtClean="0"/>
              <a:t>sont</a:t>
            </a:r>
            <a:r>
              <a:rPr lang="en-US" sz="2800" smtClean="0"/>
              <a:t> </a:t>
            </a:r>
            <a:r>
              <a:rPr lang="en-US" sz="2800" err="1" smtClean="0"/>
              <a:t>mutuellement</a:t>
            </a:r>
            <a:r>
              <a:rPr lang="en-US" sz="2800" smtClean="0"/>
              <a:t> </a:t>
            </a:r>
            <a:r>
              <a:rPr lang="en-US" sz="2800" err="1" smtClean="0"/>
              <a:t>orthogonales</a:t>
            </a:r>
            <a:r>
              <a:rPr lang="en-US" sz="2800" smtClean="0"/>
              <a:t> : </a:t>
            </a:r>
            <a:endParaRPr lang="en-US" sz="28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9990" y="1583384"/>
            <a:ext cx="1905000" cy="5905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6350" y="991404"/>
            <a:ext cx="2638425" cy="6572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791" y="2761298"/>
            <a:ext cx="2571750" cy="6381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08962" y="2829866"/>
            <a:ext cx="4829175" cy="39052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32587" y="5934201"/>
            <a:ext cx="4067175" cy="85725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0937" y="3510178"/>
            <a:ext cx="1562100" cy="50482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80349" y="3472078"/>
            <a:ext cx="1771650" cy="54292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16091" y="4616768"/>
            <a:ext cx="2301056" cy="56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8843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264" y="0"/>
            <a:ext cx="10515600" cy="1325563"/>
          </a:xfrm>
        </p:spPr>
        <p:txBody>
          <a:bodyPr/>
          <a:lstStyle/>
          <a:p>
            <a:r>
              <a:rPr lang="en-US" err="1"/>
              <a:t>Espaces</a:t>
            </a:r>
            <a:r>
              <a:rPr lang="en-US"/>
              <a:t> </a:t>
            </a:r>
            <a:r>
              <a:rPr lang="en-US" err="1"/>
              <a:t>equipes</a:t>
            </a:r>
            <a:r>
              <a:rPr lang="en-US"/>
              <a:t> </a:t>
            </a:r>
            <a:r>
              <a:rPr lang="en-US" smtClean="0"/>
              <a:t>d'un </a:t>
            </a:r>
            <a:r>
              <a:rPr lang="en-US" err="1" smtClean="0"/>
              <a:t>tenseur</a:t>
            </a:r>
            <a:r>
              <a:rPr lang="en-US" smtClean="0"/>
              <a:t> </a:t>
            </a:r>
            <a:r>
              <a:rPr lang="en-US" err="1" smtClean="0"/>
              <a:t>metrique</a:t>
            </a:r>
            <a:r>
              <a:rPr lang="en-US" smtClean="0"/>
              <a:t> g(</a:t>
            </a:r>
            <a:r>
              <a:rPr lang="en-US" err="1" smtClean="0"/>
              <a:t>u,v</a:t>
            </a:r>
            <a:r>
              <a:rPr lang="en-US" smtClean="0"/>
              <a:t>)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5245" y="1196360"/>
            <a:ext cx="11353800" cy="5745213"/>
          </a:xfrm>
        </p:spPr>
        <p:txBody>
          <a:bodyPr/>
          <a:lstStyle/>
          <a:p>
            <a:r>
              <a:rPr lang="en-US" smtClean="0"/>
              <a:t>Ca sera la </a:t>
            </a:r>
            <a:r>
              <a:rPr lang="en-US" err="1" smtClean="0"/>
              <a:t>geometrie</a:t>
            </a:r>
            <a:r>
              <a:rPr lang="en-US" smtClean="0"/>
              <a:t> des </a:t>
            </a:r>
            <a:r>
              <a:rPr lang="en-US" err="1" smtClean="0"/>
              <a:t>espaces</a:t>
            </a:r>
            <a:r>
              <a:rPr lang="en-US" smtClean="0"/>
              <a:t> tangents </a:t>
            </a:r>
            <a:r>
              <a:rPr lang="en-US" err="1" smtClean="0"/>
              <a:t>d'une</a:t>
            </a:r>
            <a:r>
              <a:rPr lang="en-US" smtClean="0"/>
              <a:t> </a:t>
            </a:r>
            <a:r>
              <a:rPr lang="en-US" err="1" smtClean="0"/>
              <a:t>variete</a:t>
            </a:r>
            <a:endParaRPr lang="en-US" smtClean="0"/>
          </a:p>
          <a:p>
            <a:r>
              <a:rPr lang="en-US" smtClean="0"/>
              <a:t>On desire </a:t>
            </a:r>
            <a:r>
              <a:rPr lang="en-US" err="1" smtClean="0"/>
              <a:t>manipuler</a:t>
            </a:r>
            <a:r>
              <a:rPr lang="en-US" smtClean="0"/>
              <a:t> des </a:t>
            </a:r>
            <a:r>
              <a:rPr lang="en-US" err="1" smtClean="0"/>
              <a:t>objets</a:t>
            </a:r>
            <a:r>
              <a:rPr lang="en-US" smtClean="0"/>
              <a:t> </a:t>
            </a:r>
            <a:r>
              <a:rPr lang="en-US" err="1" smtClean="0"/>
              <a:t>geometriques</a:t>
            </a:r>
            <a:r>
              <a:rPr lang="en-US" smtClean="0"/>
              <a:t> </a:t>
            </a:r>
            <a:r>
              <a:rPr lang="en-US" err="1" smtClean="0"/>
              <a:t>independemment</a:t>
            </a:r>
            <a:r>
              <a:rPr lang="en-US" smtClean="0"/>
              <a:t> de </a:t>
            </a:r>
            <a:r>
              <a:rPr lang="en-US" err="1" smtClean="0"/>
              <a:t>leurs</a:t>
            </a:r>
            <a:r>
              <a:rPr lang="en-US" smtClean="0"/>
              <a:t> representations </a:t>
            </a:r>
            <a:r>
              <a:rPr lang="en-US" err="1" smtClean="0"/>
              <a:t>dans</a:t>
            </a:r>
            <a:r>
              <a:rPr lang="en-US" smtClean="0"/>
              <a:t> des </a:t>
            </a:r>
            <a:r>
              <a:rPr lang="en-US" err="1" smtClean="0"/>
              <a:t>systemes</a:t>
            </a:r>
            <a:r>
              <a:rPr lang="en-US" smtClean="0"/>
              <a:t> de </a:t>
            </a:r>
            <a:r>
              <a:rPr lang="en-US" err="1" smtClean="0"/>
              <a:t>coordonnees</a:t>
            </a:r>
            <a:endParaRPr lang="en-US"/>
          </a:p>
          <a:p>
            <a:r>
              <a:rPr lang="en-US" smtClean="0"/>
              <a:t>Par </a:t>
            </a:r>
            <a:r>
              <a:rPr lang="en-US" err="1" smtClean="0"/>
              <a:t>exemple</a:t>
            </a:r>
            <a:r>
              <a:rPr lang="en-US" smtClean="0"/>
              <a:t>, le </a:t>
            </a:r>
            <a:r>
              <a:rPr lang="en-US" err="1" smtClean="0"/>
              <a:t>produit</a:t>
            </a:r>
            <a:r>
              <a:rPr lang="en-US" smtClean="0"/>
              <a:t> </a:t>
            </a:r>
            <a:r>
              <a:rPr lang="en-US" err="1" smtClean="0"/>
              <a:t>scalaire</a:t>
            </a:r>
            <a:r>
              <a:rPr lang="en-US" smtClean="0"/>
              <a:t> </a:t>
            </a:r>
            <a:r>
              <a:rPr lang="en-US" err="1" smtClean="0"/>
              <a:t>definit</a:t>
            </a:r>
            <a:r>
              <a:rPr lang="en-US" smtClean="0"/>
              <a:t> un </a:t>
            </a:r>
            <a:r>
              <a:rPr lang="en-US" err="1" smtClean="0"/>
              <a:t>tenseur</a:t>
            </a:r>
            <a:r>
              <a:rPr lang="en-US" smtClean="0"/>
              <a:t> </a:t>
            </a:r>
            <a:r>
              <a:rPr lang="en-US" err="1" smtClean="0"/>
              <a:t>metrique</a:t>
            </a:r>
            <a:endParaRPr lang="en-US" smtClean="0"/>
          </a:p>
          <a:p>
            <a:endParaRPr lang="en-US" smtClean="0"/>
          </a:p>
          <a:p>
            <a:endParaRPr lang="en-US"/>
          </a:p>
          <a:p>
            <a:r>
              <a:rPr lang="en-US" smtClean="0"/>
              <a:t> Les </a:t>
            </a:r>
            <a:r>
              <a:rPr lang="en-US" err="1" smtClean="0"/>
              <a:t>composantes</a:t>
            </a:r>
            <a:r>
              <a:rPr lang="en-US" smtClean="0"/>
              <a:t> du </a:t>
            </a:r>
            <a:r>
              <a:rPr lang="en-US" err="1" smtClean="0"/>
              <a:t>vecteur</a:t>
            </a:r>
            <a:r>
              <a:rPr lang="en-US" smtClean="0"/>
              <a:t> </a:t>
            </a:r>
            <a:r>
              <a:rPr lang="en-US" err="1" smtClean="0"/>
              <a:t>sont</a:t>
            </a:r>
            <a:r>
              <a:rPr lang="en-US" smtClean="0"/>
              <a:t>  </a:t>
            </a:r>
          </a:p>
          <a:p>
            <a:pPr marL="0" indent="0">
              <a:buNone/>
            </a:pPr>
            <a:endParaRPr lang="en-US" smtClean="0"/>
          </a:p>
          <a:p>
            <a:r>
              <a:rPr lang="en-US" smtClean="0"/>
              <a:t>La </a:t>
            </a:r>
            <a:r>
              <a:rPr lang="en-US" err="1" smtClean="0"/>
              <a:t>metrique</a:t>
            </a:r>
            <a:r>
              <a:rPr lang="en-US" smtClean="0"/>
              <a:t> g </a:t>
            </a:r>
            <a:r>
              <a:rPr lang="en-US" err="1" smtClean="0"/>
              <a:t>exprimee</a:t>
            </a:r>
            <a:r>
              <a:rPr lang="en-US" smtClean="0"/>
              <a:t> </a:t>
            </a:r>
            <a:r>
              <a:rPr lang="en-US" err="1" smtClean="0"/>
              <a:t>dans</a:t>
            </a:r>
            <a:r>
              <a:rPr lang="en-US" smtClean="0"/>
              <a:t> les bases </a:t>
            </a:r>
            <a:r>
              <a:rPr lang="en-US" err="1" smtClean="0"/>
              <a:t>duales</a:t>
            </a:r>
            <a:r>
              <a:rPr lang="en-US" smtClean="0"/>
              <a:t> :</a:t>
            </a:r>
          </a:p>
          <a:p>
            <a:r>
              <a:rPr lang="en-US" smtClean="0"/>
              <a:t>On change les </a:t>
            </a:r>
            <a:r>
              <a:rPr lang="en-US" err="1" smtClean="0"/>
              <a:t>composantes</a:t>
            </a:r>
            <a:r>
              <a:rPr lang="en-US" smtClean="0"/>
              <a:t> </a:t>
            </a:r>
            <a:r>
              <a:rPr lang="en-US" err="1" smtClean="0"/>
              <a:t>contravariantes</a:t>
            </a:r>
            <a:r>
              <a:rPr lang="en-US" smtClean="0"/>
              <a:t> </a:t>
            </a:r>
            <a:r>
              <a:rPr lang="en-US" err="1" smtClean="0"/>
              <a:t>en</a:t>
            </a:r>
            <a:r>
              <a:rPr lang="en-US" smtClean="0"/>
              <a:t> </a:t>
            </a:r>
            <a:r>
              <a:rPr lang="en-US" err="1" smtClean="0"/>
              <a:t>covariantes</a:t>
            </a:r>
            <a:r>
              <a:rPr lang="en-US" smtClean="0"/>
              <a:t> et </a:t>
            </a:r>
            <a:r>
              <a:rPr lang="en-US" err="1" smtClean="0"/>
              <a:t>reciproquemment</a:t>
            </a:r>
            <a:r>
              <a:rPr lang="en-US" smtClean="0"/>
              <a:t>  avec la </a:t>
            </a:r>
            <a:r>
              <a:rPr lang="en-US" err="1" smtClean="0"/>
              <a:t>metrique</a:t>
            </a:r>
            <a:r>
              <a:rPr lang="en-US" smtClean="0"/>
              <a:t> g: 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8519" y="3926213"/>
            <a:ext cx="3009900" cy="6381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7302" y="4464819"/>
            <a:ext cx="2371725" cy="7524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3165" y="6105979"/>
            <a:ext cx="1590675" cy="5143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9023" y="6238875"/>
            <a:ext cx="1524000" cy="6191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98465" y="3122427"/>
            <a:ext cx="4905375" cy="77152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34091" y="3926213"/>
            <a:ext cx="2914650" cy="6858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26155" y="5117725"/>
            <a:ext cx="4333875" cy="60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64568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7258" y="-106823"/>
            <a:ext cx="10515600" cy="1325563"/>
          </a:xfrm>
        </p:spPr>
        <p:txBody>
          <a:bodyPr/>
          <a:lstStyle/>
          <a:p>
            <a:r>
              <a:rPr lang="en-US" smtClean="0"/>
              <a:t>La </a:t>
            </a:r>
            <a:r>
              <a:rPr lang="en-US" err="1" smtClean="0"/>
              <a:t>geometrie</a:t>
            </a:r>
            <a:r>
              <a:rPr lang="en-US" smtClean="0"/>
              <a:t> de Fisher-Rao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4071" y="871896"/>
            <a:ext cx="10515600" cy="4351338"/>
          </a:xfrm>
        </p:spPr>
        <p:txBody>
          <a:bodyPr/>
          <a:lstStyle/>
          <a:p>
            <a:r>
              <a:rPr lang="en-US" err="1" smtClean="0"/>
              <a:t>Independemment</a:t>
            </a:r>
            <a:r>
              <a:rPr lang="en-US" smtClean="0"/>
              <a:t> </a:t>
            </a:r>
            <a:r>
              <a:rPr lang="en-US" err="1" smtClean="0"/>
              <a:t>decouverte</a:t>
            </a:r>
            <a:r>
              <a:rPr lang="en-US" smtClean="0"/>
              <a:t> par </a:t>
            </a:r>
            <a:r>
              <a:rPr lang="en-US" err="1" smtClean="0"/>
              <a:t>Hotelling</a:t>
            </a:r>
            <a:r>
              <a:rPr lang="en-US" smtClean="0"/>
              <a:t> </a:t>
            </a:r>
            <a:r>
              <a:rPr lang="en-US" err="1" smtClean="0"/>
              <a:t>en</a:t>
            </a:r>
            <a:r>
              <a:rPr lang="en-US" smtClean="0"/>
              <a:t> 1930 et Rao </a:t>
            </a:r>
            <a:r>
              <a:rPr lang="en-US" err="1" smtClean="0"/>
              <a:t>en</a:t>
            </a:r>
            <a:r>
              <a:rPr lang="en-US" smtClean="0"/>
              <a:t> 1945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9405" y="1436176"/>
            <a:ext cx="5289600" cy="29515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2422" y="5559515"/>
            <a:ext cx="5289601" cy="115100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2421" y="4472259"/>
            <a:ext cx="5303569" cy="100269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3225" y="1436176"/>
            <a:ext cx="4611329" cy="541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417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790" y="790824"/>
            <a:ext cx="11567985" cy="53484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r>
              <a:rPr lang="en-US" smtClean="0"/>
              <a:t>La </a:t>
            </a:r>
            <a:r>
              <a:rPr lang="en-US" err="1" smtClean="0"/>
              <a:t>connexion</a:t>
            </a:r>
            <a:r>
              <a:rPr lang="en-US" smtClean="0"/>
              <a:t> affine ∇  define le </a:t>
            </a:r>
            <a:r>
              <a:rPr lang="en-US" b="1" u="sng">
                <a:solidFill>
                  <a:srgbClr val="FF0000"/>
                </a:solidFill>
              </a:rPr>
              <a:t>transport ∇-</a:t>
            </a:r>
            <a:r>
              <a:rPr lang="en-US" b="1" u="sng" err="1" smtClean="0">
                <a:solidFill>
                  <a:srgbClr val="FF0000"/>
                </a:solidFill>
              </a:rPr>
              <a:t>parallele</a:t>
            </a:r>
            <a:r>
              <a:rPr lang="en-US" b="1" u="sng" smtClean="0">
                <a:solidFill>
                  <a:srgbClr val="FF0000"/>
                </a:solidFill>
              </a:rPr>
              <a:t> </a:t>
            </a:r>
            <a:r>
              <a:rPr lang="en-US" smtClean="0"/>
              <a:t>d'un </a:t>
            </a:r>
            <a:r>
              <a:rPr lang="en-US" err="1" smtClean="0"/>
              <a:t>vecteur</a:t>
            </a:r>
            <a:r>
              <a:rPr lang="en-US" smtClean="0"/>
              <a:t> entre</a:t>
            </a:r>
          </a:p>
          <a:p>
            <a:pPr marL="0" indent="0">
              <a:buNone/>
            </a:pPr>
            <a:r>
              <a:rPr lang="en-US" err="1" smtClean="0"/>
              <a:t>deux</a:t>
            </a:r>
            <a:r>
              <a:rPr lang="en-US" smtClean="0"/>
              <a:t> plans tangents </a:t>
            </a:r>
            <a:r>
              <a:rPr lang="en-US" err="1" smtClean="0"/>
              <a:t>infinitesimallement</a:t>
            </a:r>
            <a:r>
              <a:rPr lang="en-US" smtClean="0"/>
              <a:t> </a:t>
            </a:r>
            <a:r>
              <a:rPr lang="en-US" err="1" smtClean="0"/>
              <a:t>proche</a:t>
            </a:r>
            <a:r>
              <a:rPr lang="en-US" smtClean="0"/>
              <a:t>, </a:t>
            </a:r>
            <a:r>
              <a:rPr lang="en-US" err="1" smtClean="0"/>
              <a:t>puis</a:t>
            </a:r>
            <a:r>
              <a:rPr lang="en-US" smtClean="0"/>
              <a:t> par extension le long</a:t>
            </a:r>
          </a:p>
          <a:p>
            <a:pPr marL="0" indent="0">
              <a:buNone/>
            </a:pPr>
            <a:r>
              <a:rPr lang="en-US" err="1" smtClean="0"/>
              <a:t>d'une</a:t>
            </a:r>
            <a:r>
              <a:rPr lang="en-US" smtClean="0"/>
              <a:t> </a:t>
            </a:r>
            <a:r>
              <a:rPr lang="en-US" err="1" smtClean="0"/>
              <a:t>courbe</a:t>
            </a:r>
            <a:r>
              <a:rPr lang="en-US" smtClean="0"/>
              <a:t> </a:t>
            </a:r>
            <a:r>
              <a:rPr lang="en-US" err="1" smtClean="0"/>
              <a:t>lisse</a:t>
            </a:r>
            <a:r>
              <a:rPr lang="en-US"/>
              <a:t>.</a:t>
            </a:r>
            <a:endParaRPr lang="en-US" smtClean="0"/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endParaRPr lang="en-US" smtClean="0"/>
          </a:p>
          <a:p>
            <a:r>
              <a:rPr lang="en-US" smtClean="0"/>
              <a:t> </a:t>
            </a:r>
            <a:r>
              <a:rPr lang="en-US" b="1" u="sng" err="1" smtClean="0"/>
              <a:t>Theoreme</a:t>
            </a:r>
            <a:r>
              <a:rPr lang="en-US" b="1" u="sng" smtClean="0"/>
              <a:t> fundamental de la </a:t>
            </a:r>
            <a:r>
              <a:rPr lang="en-US" b="1" u="sng" err="1" smtClean="0"/>
              <a:t>geometrie</a:t>
            </a:r>
            <a:r>
              <a:rPr lang="en-US" b="1" u="sng" smtClean="0"/>
              <a:t> </a:t>
            </a:r>
            <a:r>
              <a:rPr lang="en-US" b="1" u="sng" err="1" smtClean="0"/>
              <a:t>Riemannienne</a:t>
            </a:r>
            <a:r>
              <a:rPr lang="en-US" b="1" u="sng" smtClean="0"/>
              <a:t> </a:t>
            </a:r>
            <a:r>
              <a:rPr lang="en-US" smtClean="0"/>
              <a:t>:</a:t>
            </a:r>
          </a:p>
          <a:p>
            <a:pPr marL="0" indent="0">
              <a:buNone/>
            </a:pPr>
            <a:r>
              <a:rPr lang="en-US" smtClean="0"/>
              <a:t>La </a:t>
            </a:r>
            <a:r>
              <a:rPr lang="en-US" err="1" smtClean="0"/>
              <a:t>connexion</a:t>
            </a:r>
            <a:r>
              <a:rPr lang="en-US" smtClean="0"/>
              <a:t> de Levi-</a:t>
            </a:r>
            <a:r>
              <a:rPr lang="en-US" err="1" smtClean="0"/>
              <a:t>Civita</a:t>
            </a:r>
            <a:r>
              <a:rPr lang="en-US" smtClean="0"/>
              <a:t> </a:t>
            </a:r>
            <a:r>
              <a:rPr lang="en-US" err="1" smtClean="0"/>
              <a:t>est</a:t>
            </a:r>
            <a:r>
              <a:rPr lang="en-US" smtClean="0"/>
              <a:t> </a:t>
            </a:r>
            <a:r>
              <a:rPr lang="en-US" err="1" smtClean="0"/>
              <a:t>l'unique</a:t>
            </a:r>
            <a:r>
              <a:rPr lang="en-US" smtClean="0"/>
              <a:t> </a:t>
            </a:r>
            <a:r>
              <a:rPr lang="en-US" err="1" smtClean="0"/>
              <a:t>connexion</a:t>
            </a:r>
            <a:r>
              <a:rPr lang="en-US" smtClean="0"/>
              <a:t> affine qui </a:t>
            </a:r>
            <a:r>
              <a:rPr lang="en-US" err="1" smtClean="0"/>
              <a:t>est</a:t>
            </a:r>
            <a:r>
              <a:rPr lang="en-US" smtClean="0"/>
              <a:t> sans torsion et qui </a:t>
            </a:r>
            <a:r>
              <a:rPr lang="en-US" err="1" smtClean="0"/>
              <a:t>est</a:t>
            </a:r>
            <a:r>
              <a:rPr lang="en-US" smtClean="0"/>
              <a:t> preserve la </a:t>
            </a:r>
            <a:r>
              <a:rPr lang="en-US" err="1" smtClean="0"/>
              <a:t>metrique</a:t>
            </a:r>
            <a:r>
              <a:rPr lang="en-US" smtClean="0"/>
              <a:t> g par transport </a:t>
            </a:r>
            <a:r>
              <a:rPr lang="en-US" err="1" smtClean="0"/>
              <a:t>parallele</a:t>
            </a:r>
            <a:r>
              <a:rPr lang="en-US" smtClean="0"/>
              <a:t> de  </a:t>
            </a:r>
            <a:r>
              <a:rPr lang="en-US" err="1" smtClean="0"/>
              <a:t>vecteus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4" y="0"/>
            <a:ext cx="11895438" cy="1325563"/>
          </a:xfrm>
        </p:spPr>
        <p:txBody>
          <a:bodyPr/>
          <a:lstStyle/>
          <a:p>
            <a:r>
              <a:rPr lang="en-US" b="1" err="1" smtClean="0">
                <a:solidFill>
                  <a:schemeClr val="accent1"/>
                </a:solidFill>
              </a:rPr>
              <a:t>Une</a:t>
            </a:r>
            <a:r>
              <a:rPr lang="en-US" b="1" smtClean="0">
                <a:solidFill>
                  <a:schemeClr val="accent1"/>
                </a:solidFill>
              </a:rPr>
              <a:t> </a:t>
            </a:r>
            <a:r>
              <a:rPr lang="en-US" b="1" err="1" smtClean="0">
                <a:solidFill>
                  <a:schemeClr val="accent1"/>
                </a:solidFill>
              </a:rPr>
              <a:t>propriete</a:t>
            </a:r>
            <a:r>
              <a:rPr lang="en-US" b="1" smtClean="0">
                <a:solidFill>
                  <a:schemeClr val="accent1"/>
                </a:solidFill>
              </a:rPr>
              <a:t> unique de la </a:t>
            </a:r>
            <a:r>
              <a:rPr lang="en-US" b="1" err="1" smtClean="0">
                <a:solidFill>
                  <a:schemeClr val="accent1"/>
                </a:solidFill>
              </a:rPr>
              <a:t>connexion</a:t>
            </a:r>
            <a:r>
              <a:rPr lang="en-US" b="1" smtClean="0">
                <a:solidFill>
                  <a:schemeClr val="accent1"/>
                </a:solidFill>
              </a:rPr>
              <a:t> de Levi-</a:t>
            </a:r>
            <a:r>
              <a:rPr lang="en-US" b="1" err="1" smtClean="0">
                <a:solidFill>
                  <a:schemeClr val="accent1"/>
                </a:solidFill>
              </a:rPr>
              <a:t>Civita</a:t>
            </a:r>
            <a:endParaRPr lang="en-US" b="1">
              <a:solidFill>
                <a:schemeClr val="accent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1155" y="2269728"/>
            <a:ext cx="3254210" cy="206629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937" y="5757046"/>
            <a:ext cx="5116529" cy="11009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7489" y="5705619"/>
            <a:ext cx="2038350" cy="89535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8988051" y="6303898"/>
            <a:ext cx="28893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err="1" smtClean="0">
                <a:solidFill>
                  <a:srgbClr val="FF0000"/>
                </a:solidFill>
              </a:rPr>
              <a:t>connexion</a:t>
            </a:r>
            <a:r>
              <a:rPr lang="en-US" sz="2400" b="1" smtClean="0">
                <a:solidFill>
                  <a:srgbClr val="FF0000"/>
                </a:solidFill>
              </a:rPr>
              <a:t> Levi-</a:t>
            </a:r>
            <a:r>
              <a:rPr lang="en-US" sz="2400" b="1" err="1" smtClean="0">
                <a:solidFill>
                  <a:srgbClr val="FF0000"/>
                </a:solidFill>
              </a:rPr>
              <a:t>Civita</a:t>
            </a:r>
            <a:endParaRPr lang="en-US" sz="2400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5835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00" y="-142613"/>
            <a:ext cx="12116499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2eme invariance </a:t>
            </a:r>
            <a:r>
              <a:rPr lang="en-US" b="1" err="1" smtClean="0">
                <a:solidFill>
                  <a:schemeClr val="accent1"/>
                </a:solidFill>
              </a:rPr>
              <a:t>statistique</a:t>
            </a:r>
            <a:r>
              <a:rPr lang="en-US" b="1" smtClean="0">
                <a:solidFill>
                  <a:schemeClr val="accent1"/>
                </a:solidFill>
              </a:rPr>
              <a:t> par </a:t>
            </a:r>
            <a:r>
              <a:rPr lang="en-US" b="1" err="1" smtClean="0">
                <a:solidFill>
                  <a:schemeClr val="accent1"/>
                </a:solidFill>
              </a:rPr>
              <a:t>statistique</a:t>
            </a:r>
            <a:r>
              <a:rPr lang="en-US" b="1" smtClean="0">
                <a:solidFill>
                  <a:schemeClr val="accent1"/>
                </a:solidFill>
              </a:rPr>
              <a:t> </a:t>
            </a:r>
            <a:r>
              <a:rPr lang="en-US" b="1" err="1" smtClean="0">
                <a:solidFill>
                  <a:schemeClr val="accent1"/>
                </a:solidFill>
              </a:rPr>
              <a:t>suffisante</a:t>
            </a:r>
            <a:r>
              <a:rPr lang="en-US" b="1" smtClean="0">
                <a:solidFill>
                  <a:schemeClr val="accent1"/>
                </a:solidFill>
              </a:rPr>
              <a:t>  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6503" y="798989"/>
            <a:ext cx="11677475" cy="5779564"/>
          </a:xfrm>
        </p:spPr>
        <p:txBody>
          <a:bodyPr>
            <a:normAutofit/>
          </a:bodyPr>
          <a:lstStyle/>
          <a:p>
            <a:r>
              <a:rPr lang="en-US" err="1" smtClean="0"/>
              <a:t>Une</a:t>
            </a:r>
            <a:r>
              <a:rPr lang="en-US" smtClean="0"/>
              <a:t> </a:t>
            </a:r>
            <a:r>
              <a:rPr lang="en-US" err="1" smtClean="0"/>
              <a:t>statistique</a:t>
            </a:r>
            <a:r>
              <a:rPr lang="en-US" smtClean="0"/>
              <a:t> </a:t>
            </a:r>
            <a:r>
              <a:rPr lang="en-US" err="1" smtClean="0"/>
              <a:t>est</a:t>
            </a:r>
            <a:r>
              <a:rPr lang="en-US" smtClean="0"/>
              <a:t> </a:t>
            </a:r>
            <a:r>
              <a:rPr lang="en-US" err="1" smtClean="0"/>
              <a:t>une</a:t>
            </a:r>
            <a:r>
              <a:rPr lang="en-US" smtClean="0"/>
              <a:t> function d'un </a:t>
            </a:r>
            <a:r>
              <a:rPr lang="en-US" err="1" smtClean="0"/>
              <a:t>vecteur</a:t>
            </a:r>
            <a:r>
              <a:rPr lang="en-US" smtClean="0"/>
              <a:t> </a:t>
            </a:r>
            <a:r>
              <a:rPr lang="en-US" err="1" smtClean="0"/>
              <a:t>aleatoire</a:t>
            </a:r>
            <a:r>
              <a:rPr lang="en-US" smtClean="0"/>
              <a:t> (e.g., </a:t>
            </a:r>
            <a:r>
              <a:rPr lang="en-US" err="1" smtClean="0"/>
              <a:t>somme</a:t>
            </a:r>
            <a:r>
              <a:rPr lang="en-US"/>
              <a:t> </a:t>
            </a:r>
            <a:r>
              <a:rPr lang="en-US" smtClean="0"/>
              <a:t>des X</a:t>
            </a:r>
            <a:r>
              <a:rPr lang="en-US" baseline="-25000" smtClean="0"/>
              <a:t>i</a:t>
            </a:r>
            <a:r>
              <a:rPr lang="en-US" smtClean="0"/>
              <a:t>)</a:t>
            </a:r>
            <a:endParaRPr lang="en-US"/>
          </a:p>
          <a:p>
            <a:r>
              <a:rPr lang="en-US" err="1" smtClean="0"/>
              <a:t>Une</a:t>
            </a:r>
            <a:r>
              <a:rPr lang="en-US" smtClean="0"/>
              <a:t> </a:t>
            </a:r>
            <a:r>
              <a:rPr lang="en-US" err="1" smtClean="0"/>
              <a:t>statistique</a:t>
            </a:r>
            <a:r>
              <a:rPr lang="en-US" smtClean="0"/>
              <a:t> </a:t>
            </a:r>
            <a:r>
              <a:rPr lang="en-US" err="1" smtClean="0"/>
              <a:t>suffisante</a:t>
            </a:r>
            <a:r>
              <a:rPr lang="en-US" smtClean="0"/>
              <a:t> resume </a:t>
            </a:r>
            <a:r>
              <a:rPr lang="en-US" err="1" smtClean="0"/>
              <a:t>exhaustivement</a:t>
            </a:r>
            <a:r>
              <a:rPr lang="en-US" smtClean="0"/>
              <a:t> </a:t>
            </a:r>
            <a:r>
              <a:rPr lang="en-US" err="1" smtClean="0"/>
              <a:t>toute</a:t>
            </a:r>
            <a:r>
              <a:rPr lang="en-US" smtClean="0"/>
              <a:t> </a:t>
            </a:r>
            <a:r>
              <a:rPr lang="en-US" err="1" smtClean="0"/>
              <a:t>l'information</a:t>
            </a:r>
            <a:r>
              <a:rPr lang="en-US" smtClean="0"/>
              <a:t> necessaire pour faire </a:t>
            </a:r>
            <a:r>
              <a:rPr lang="en-US" err="1" smtClean="0"/>
              <a:t>l'inference</a:t>
            </a:r>
            <a:r>
              <a:rPr lang="en-US" smtClean="0"/>
              <a:t> du </a:t>
            </a:r>
            <a:r>
              <a:rPr lang="en-US" err="1" smtClean="0"/>
              <a:t>parametre</a:t>
            </a:r>
            <a:r>
              <a:rPr lang="en-US" smtClean="0"/>
              <a:t>. </a:t>
            </a:r>
            <a:r>
              <a:rPr lang="en-US" err="1" smtClean="0"/>
              <a:t>Une</a:t>
            </a:r>
            <a:r>
              <a:rPr lang="en-US" smtClean="0"/>
              <a:t> </a:t>
            </a:r>
            <a:r>
              <a:rPr lang="en-US" err="1" smtClean="0"/>
              <a:t>sorte</a:t>
            </a:r>
            <a:r>
              <a:rPr lang="en-US" smtClean="0"/>
              <a:t> de compression </a:t>
            </a:r>
            <a:r>
              <a:rPr lang="en-US" err="1" smtClean="0"/>
              <a:t>statistique</a:t>
            </a:r>
            <a:r>
              <a:rPr lang="en-US" smtClean="0"/>
              <a:t> sans </a:t>
            </a:r>
            <a:r>
              <a:rPr lang="en-US" err="1" smtClean="0"/>
              <a:t>perte</a:t>
            </a:r>
            <a:endParaRPr lang="en-US"/>
          </a:p>
          <a:p>
            <a:r>
              <a:rPr lang="en-US" b="1" u="sng" smtClean="0"/>
              <a:t>Definition: </a:t>
            </a:r>
            <a:r>
              <a:rPr lang="en-US" smtClean="0"/>
              <a:t>Distribution </a:t>
            </a:r>
            <a:r>
              <a:rPr lang="en-US" err="1" smtClean="0"/>
              <a:t>conditionelle</a:t>
            </a:r>
            <a:r>
              <a:rPr lang="en-US" smtClean="0"/>
              <a:t> de X </a:t>
            </a:r>
            <a:r>
              <a:rPr lang="en-US" err="1" smtClean="0"/>
              <a:t>etant</a:t>
            </a:r>
            <a:r>
              <a:rPr lang="en-US" smtClean="0"/>
              <a:t> </a:t>
            </a:r>
            <a:r>
              <a:rPr lang="en-US" err="1" smtClean="0"/>
              <a:t>donne</a:t>
            </a:r>
            <a:r>
              <a:rPr lang="en-US" smtClean="0"/>
              <a:t>  </a:t>
            </a:r>
            <a:r>
              <a:rPr lang="en-US"/>
              <a:t>t  </a:t>
            </a:r>
            <a:r>
              <a:rPr lang="en-US" i="1" smtClean="0">
                <a:solidFill>
                  <a:schemeClr val="accent5"/>
                </a:solidFill>
              </a:rPr>
              <a:t>ne depend pas de </a:t>
            </a:r>
            <a:r>
              <a:rPr lang="en-US" smtClean="0"/>
              <a:t>θ</a:t>
            </a:r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endParaRPr lang="en-US" smtClean="0"/>
          </a:p>
          <a:p>
            <a:r>
              <a:rPr lang="en-US" b="1" u="sng" err="1" smtClean="0">
                <a:solidFill>
                  <a:srgbClr val="FF0000"/>
                </a:solidFill>
              </a:rPr>
              <a:t>Theoreme</a:t>
            </a:r>
            <a:r>
              <a:rPr lang="en-US" b="1" u="sng" smtClean="0">
                <a:solidFill>
                  <a:srgbClr val="FF0000"/>
                </a:solidFill>
              </a:rPr>
              <a:t> de factorization de Fisher-</a:t>
            </a:r>
            <a:r>
              <a:rPr lang="en-US" b="1" u="sng" err="1" smtClean="0">
                <a:solidFill>
                  <a:srgbClr val="FF0000"/>
                </a:solidFill>
              </a:rPr>
              <a:t>Neyman</a:t>
            </a:r>
            <a:r>
              <a:rPr lang="en-US" b="1" u="sng" smtClean="0">
                <a:solidFill>
                  <a:srgbClr val="FF0000"/>
                </a:solidFill>
              </a:rPr>
              <a:t> </a:t>
            </a:r>
            <a:r>
              <a:rPr lang="en-US" b="1" smtClean="0"/>
              <a:t>: </a:t>
            </a:r>
            <a:r>
              <a:rPr lang="en-US" b="1" err="1" smtClean="0"/>
              <a:t>Une</a:t>
            </a:r>
            <a:r>
              <a:rPr lang="en-US" b="1" smtClean="0"/>
              <a:t> </a:t>
            </a:r>
            <a:r>
              <a:rPr lang="en-US" b="1" err="1" smtClean="0"/>
              <a:t>statistique</a:t>
            </a:r>
            <a:r>
              <a:rPr lang="en-US" b="1" smtClean="0"/>
              <a:t> </a:t>
            </a:r>
            <a:r>
              <a:rPr lang="en-US" b="1" err="1" smtClean="0"/>
              <a:t>est</a:t>
            </a:r>
            <a:r>
              <a:rPr lang="en-US" b="1" smtClean="0"/>
              <a:t> </a:t>
            </a:r>
            <a:r>
              <a:rPr lang="en-US" b="1" err="1" smtClean="0"/>
              <a:t>suffisante</a:t>
            </a:r>
            <a:r>
              <a:rPr lang="en-US" b="1" smtClean="0"/>
              <a:t> </a:t>
            </a:r>
            <a:r>
              <a:rPr lang="en-US" b="1" err="1" smtClean="0"/>
              <a:t>si</a:t>
            </a:r>
            <a:r>
              <a:rPr lang="en-US" b="1" smtClean="0"/>
              <a:t> et </a:t>
            </a:r>
            <a:r>
              <a:rPr lang="en-US" b="1" err="1" smtClean="0"/>
              <a:t>seulement</a:t>
            </a:r>
            <a:r>
              <a:rPr lang="en-US" b="1" smtClean="0"/>
              <a:t> </a:t>
            </a:r>
            <a:r>
              <a:rPr lang="en-US" b="1" err="1" smtClean="0"/>
              <a:t>si</a:t>
            </a:r>
            <a:r>
              <a:rPr lang="en-US" b="1" smtClean="0"/>
              <a:t> la </a:t>
            </a:r>
            <a:r>
              <a:rPr lang="en-US" b="1" err="1" smtClean="0"/>
              <a:t>densite</a:t>
            </a:r>
            <a:r>
              <a:rPr lang="en-US" b="1" smtClean="0"/>
              <a:t> </a:t>
            </a:r>
            <a:r>
              <a:rPr lang="en-US" b="1" err="1" smtClean="0"/>
              <a:t>peut</a:t>
            </a:r>
            <a:r>
              <a:rPr lang="en-US" b="1" smtClean="0"/>
              <a:t> </a:t>
            </a:r>
            <a:r>
              <a:rPr lang="en-US" b="1" err="1" smtClean="0"/>
              <a:t>etre</a:t>
            </a:r>
            <a:r>
              <a:rPr lang="en-US" b="1" smtClean="0"/>
              <a:t> </a:t>
            </a:r>
            <a:r>
              <a:rPr lang="en-US" b="1" err="1" smtClean="0"/>
              <a:t>factorisee</a:t>
            </a:r>
            <a:r>
              <a:rPr lang="en-US" b="1" smtClean="0"/>
              <a:t> </a:t>
            </a:r>
            <a:r>
              <a:rPr lang="en-US" b="1" err="1" smtClean="0"/>
              <a:t>comme</a:t>
            </a:r>
            <a:r>
              <a:rPr lang="en-US" b="1" smtClean="0"/>
              <a:t> suit :</a:t>
            </a:r>
            <a:endParaRPr lang="en-US"/>
          </a:p>
          <a:p>
            <a:endParaRPr lang="en-US" smtClean="0"/>
          </a:p>
          <a:p>
            <a:r>
              <a:rPr lang="en-US"/>
              <a:t> Example: </a:t>
            </a:r>
            <a:r>
              <a:rPr lang="en-US" b="1">
                <a:solidFill>
                  <a:schemeClr val="accent2"/>
                </a:solidFill>
              </a:rPr>
              <a:t>Normal distributions have D=2 sufficient statistics</a:t>
            </a:r>
            <a:r>
              <a:rPr lang="en-US"/>
              <a:t>:</a:t>
            </a:r>
          </a:p>
        </p:txBody>
      </p:sp>
      <p:pic>
        <p:nvPicPr>
          <p:cNvPr id="14338" name="Picture 2" descr="p(x ; \lambda)=a(x) b_{\lambda}(t(x)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9297" y="5012705"/>
            <a:ext cx="4011779" cy="506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\mathrm{Pr}(x|\theta)=\mathrm{Pr}(x|t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6086" y="3270981"/>
            <a:ext cx="4386422" cy="701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8291" y="6039090"/>
            <a:ext cx="3340652" cy="7481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77287" y="5989993"/>
            <a:ext cx="3470702" cy="84632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497" y="6025660"/>
            <a:ext cx="1485900" cy="65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49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278" y="-146153"/>
            <a:ext cx="11461954" cy="1325563"/>
          </a:xfrm>
        </p:spPr>
        <p:txBody>
          <a:bodyPr/>
          <a:lstStyle/>
          <a:p>
            <a:r>
              <a:rPr lang="en-US" b="1" err="1" smtClean="0">
                <a:solidFill>
                  <a:schemeClr val="accent1"/>
                </a:solidFill>
              </a:rPr>
              <a:t>Qu’est-ce</a:t>
            </a:r>
            <a:r>
              <a:rPr lang="en-US" b="1" smtClean="0">
                <a:solidFill>
                  <a:schemeClr val="accent1"/>
                </a:solidFill>
              </a:rPr>
              <a:t> que la </a:t>
            </a:r>
            <a:r>
              <a:rPr lang="en-US" b="1" err="1" smtClean="0">
                <a:solidFill>
                  <a:schemeClr val="accent1"/>
                </a:solidFill>
              </a:rPr>
              <a:t>géométrie</a:t>
            </a:r>
            <a:r>
              <a:rPr lang="en-US" b="1" smtClean="0">
                <a:solidFill>
                  <a:schemeClr val="accent1"/>
                </a:solidFill>
              </a:rPr>
              <a:t> de </a:t>
            </a:r>
            <a:r>
              <a:rPr lang="en-US" b="1" err="1" smtClean="0">
                <a:solidFill>
                  <a:schemeClr val="accent1"/>
                </a:solidFill>
              </a:rPr>
              <a:t>l’information</a:t>
            </a:r>
            <a:r>
              <a:rPr lang="en-US" b="1" smtClean="0">
                <a:solidFill>
                  <a:schemeClr val="accent1"/>
                </a:solidFill>
              </a:rPr>
              <a:t> ? (3/4) 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1" y="1100753"/>
            <a:ext cx="11550445" cy="5516357"/>
          </a:xfrm>
        </p:spPr>
        <p:txBody>
          <a:bodyPr/>
          <a:lstStyle/>
          <a:p>
            <a:r>
              <a:rPr lang="en-US"/>
              <a:t>La </a:t>
            </a:r>
            <a:r>
              <a:rPr lang="en-US" b="1" smtClean="0">
                <a:solidFill>
                  <a:srgbClr val="FF0000"/>
                </a:solidFill>
              </a:rPr>
              <a:t>g</a:t>
            </a:r>
            <a:r>
              <a:rPr lang="pt-BR" b="1">
                <a:solidFill>
                  <a:srgbClr val="FF0000"/>
                </a:solidFill>
              </a:rPr>
              <a:t>é</a:t>
            </a:r>
            <a:r>
              <a:rPr lang="en-US" b="1" smtClean="0">
                <a:solidFill>
                  <a:srgbClr val="FF0000"/>
                </a:solidFill>
              </a:rPr>
              <a:t>om</a:t>
            </a:r>
            <a:r>
              <a:rPr lang="pt-BR" b="1">
                <a:solidFill>
                  <a:srgbClr val="FF0000"/>
                </a:solidFill>
              </a:rPr>
              <a:t>é</a:t>
            </a:r>
            <a:r>
              <a:rPr lang="en-US" b="1" err="1" smtClean="0">
                <a:solidFill>
                  <a:srgbClr val="FF0000"/>
                </a:solidFill>
              </a:rPr>
              <a:t>trie</a:t>
            </a:r>
            <a:r>
              <a:rPr lang="en-US" b="1" smtClean="0">
                <a:solidFill>
                  <a:srgbClr val="FF0000"/>
                </a:solidFill>
              </a:rPr>
              <a:t> </a:t>
            </a:r>
            <a:r>
              <a:rPr lang="en-US" b="1">
                <a:solidFill>
                  <a:srgbClr val="FF0000"/>
                </a:solidFill>
              </a:rPr>
              <a:t>de </a:t>
            </a:r>
            <a:r>
              <a:rPr lang="en-US" b="1" err="1">
                <a:solidFill>
                  <a:srgbClr val="FF0000"/>
                </a:solidFill>
              </a:rPr>
              <a:t>l'information</a:t>
            </a:r>
            <a:r>
              <a:rPr lang="en-US" b="1">
                <a:solidFill>
                  <a:srgbClr val="FF0000"/>
                </a:solidFill>
              </a:rPr>
              <a:t> </a:t>
            </a:r>
            <a:r>
              <a:rPr lang="en-US" smtClean="0"/>
              <a:t>: </a:t>
            </a:r>
            <a:r>
              <a:rPr lang="pt-BR"/>
              <a:t>é</a:t>
            </a:r>
            <a:r>
              <a:rPr lang="en-US" err="1" smtClean="0"/>
              <a:t>tude</a:t>
            </a:r>
            <a:r>
              <a:rPr lang="en-US" smtClean="0"/>
              <a:t> </a:t>
            </a:r>
            <a:r>
              <a:rPr lang="en-US" smtClean="0"/>
              <a:t>de structures </a:t>
            </a:r>
            <a:r>
              <a:rPr lang="en-US" smtClean="0"/>
              <a:t>g</a:t>
            </a:r>
            <a:r>
              <a:rPr lang="pt-BR"/>
              <a:t>é</a:t>
            </a:r>
            <a:r>
              <a:rPr lang="en-US" smtClean="0"/>
              <a:t>om</a:t>
            </a:r>
            <a:r>
              <a:rPr lang="pt-BR"/>
              <a:t>é</a:t>
            </a:r>
            <a:r>
              <a:rPr lang="en-US" err="1" smtClean="0"/>
              <a:t>triques</a:t>
            </a:r>
            <a:r>
              <a:rPr lang="en-US" smtClean="0"/>
              <a:t> </a:t>
            </a:r>
            <a:r>
              <a:rPr lang="en-US"/>
              <a:t>sur les </a:t>
            </a:r>
            <a:r>
              <a:rPr lang="en-US" err="1" smtClean="0"/>
              <a:t>vari</a:t>
            </a:r>
            <a:r>
              <a:rPr lang="pt-BR"/>
              <a:t>é</a:t>
            </a:r>
            <a:r>
              <a:rPr lang="en-US" smtClean="0"/>
              <a:t>t</a:t>
            </a:r>
            <a:r>
              <a:rPr lang="pt-BR"/>
              <a:t>é</a:t>
            </a:r>
            <a:r>
              <a:rPr lang="en-US" smtClean="0"/>
              <a:t>s  </a:t>
            </a:r>
            <a:r>
              <a:rPr lang="en-US" smtClean="0"/>
              <a:t>de </a:t>
            </a:r>
            <a:r>
              <a:rPr lang="en-US" err="1" smtClean="0"/>
              <a:t>familles</a:t>
            </a:r>
            <a:r>
              <a:rPr lang="en-US" smtClean="0"/>
              <a:t> de </a:t>
            </a:r>
            <a:r>
              <a:rPr lang="en-US" smtClean="0"/>
              <a:t>mod</a:t>
            </a:r>
            <a:r>
              <a:rPr lang="pt-BR" smtClean="0"/>
              <a:t>è</a:t>
            </a:r>
            <a:r>
              <a:rPr lang="en-US" smtClean="0"/>
              <a:t>les </a:t>
            </a:r>
            <a:r>
              <a:rPr lang="en-US" err="1" smtClean="0"/>
              <a:t>probabilistes</a:t>
            </a:r>
            <a:r>
              <a:rPr lang="en-US" smtClean="0"/>
              <a:t> </a:t>
            </a:r>
            <a:endParaRPr lang="en-US" smtClean="0"/>
          </a:p>
          <a:p>
            <a:r>
              <a:rPr lang="en-US"/>
              <a:t>utilization du jargon </a:t>
            </a:r>
            <a:r>
              <a:rPr lang="en-US" smtClean="0"/>
              <a:t>g</a:t>
            </a:r>
            <a:r>
              <a:rPr lang="pt-BR"/>
              <a:t>é</a:t>
            </a:r>
            <a:r>
              <a:rPr lang="en-US" smtClean="0"/>
              <a:t>om</a:t>
            </a:r>
            <a:r>
              <a:rPr lang="pt-BR"/>
              <a:t>é</a:t>
            </a:r>
            <a:r>
              <a:rPr lang="en-US" err="1" smtClean="0"/>
              <a:t>trique</a:t>
            </a:r>
            <a:r>
              <a:rPr lang="en-US" smtClean="0"/>
              <a:t> </a:t>
            </a:r>
            <a:r>
              <a:rPr lang="en-US" err="1"/>
              <a:t>comme</a:t>
            </a:r>
            <a:r>
              <a:rPr lang="en-US"/>
              <a:t> la </a:t>
            </a:r>
            <a:r>
              <a:rPr lang="en-US" b="1">
                <a:solidFill>
                  <a:schemeClr val="accent4"/>
                </a:solidFill>
              </a:rPr>
              <a:t>projection </a:t>
            </a:r>
            <a:r>
              <a:rPr lang="en-US" b="1" err="1">
                <a:solidFill>
                  <a:schemeClr val="accent4"/>
                </a:solidFill>
              </a:rPr>
              <a:t>informatielle</a:t>
            </a:r>
            <a:r>
              <a:rPr lang="en-US" b="1">
                <a:solidFill>
                  <a:schemeClr val="accent4"/>
                </a:solidFill>
              </a:rPr>
              <a:t> </a:t>
            </a:r>
            <a:r>
              <a:rPr lang="en-US" err="1"/>
              <a:t>ou</a:t>
            </a:r>
            <a:r>
              <a:rPr lang="en-US"/>
              <a:t> la </a:t>
            </a:r>
            <a:r>
              <a:rPr lang="en-US" b="1" err="1" smtClean="0">
                <a:solidFill>
                  <a:schemeClr val="accent4"/>
                </a:solidFill>
              </a:rPr>
              <a:t>courbure</a:t>
            </a:r>
            <a:r>
              <a:rPr lang="en-US" b="1" smtClean="0">
                <a:solidFill>
                  <a:schemeClr val="accent4"/>
                </a:solidFill>
              </a:rPr>
              <a:t> </a:t>
            </a:r>
            <a:r>
              <a:rPr lang="en-US" b="1" err="1" smtClean="0">
                <a:solidFill>
                  <a:schemeClr val="accent4"/>
                </a:solidFill>
              </a:rPr>
              <a:t>statistique</a:t>
            </a:r>
            <a:r>
              <a:rPr lang="en-US" b="1" smtClean="0">
                <a:solidFill>
                  <a:schemeClr val="accent4"/>
                </a:solidFill>
              </a:rPr>
              <a:t> </a:t>
            </a:r>
            <a:r>
              <a:rPr lang="fr-FR" smtClean="0"/>
              <a:t>en </a:t>
            </a:r>
            <a:r>
              <a:rPr lang="fr-FR"/>
              <a:t>utilisant le </a:t>
            </a:r>
            <a:r>
              <a:rPr lang="fr-FR" b="1">
                <a:solidFill>
                  <a:schemeClr val="accent4"/>
                </a:solidFill>
              </a:rPr>
              <a:t>calcul </a:t>
            </a:r>
            <a:r>
              <a:rPr lang="fr-FR" b="1" smtClean="0">
                <a:solidFill>
                  <a:schemeClr val="accent4"/>
                </a:solidFill>
              </a:rPr>
              <a:t>tensoriel</a:t>
            </a:r>
            <a:endParaRPr lang="en-US" b="1">
              <a:solidFill>
                <a:schemeClr val="accent4"/>
              </a:solidFill>
            </a:endParaRPr>
          </a:p>
          <a:p>
            <a:r>
              <a:rPr lang="en-US" smtClean="0"/>
              <a:t>Etude </a:t>
            </a:r>
            <a:r>
              <a:rPr lang="en-US" smtClean="0"/>
              <a:t>des </a:t>
            </a:r>
            <a:r>
              <a:rPr lang="en-US" err="1" smtClean="0"/>
              <a:t>principes</a:t>
            </a:r>
            <a:r>
              <a:rPr lang="en-US" smtClean="0"/>
              <a:t> </a:t>
            </a:r>
            <a:r>
              <a:rPr lang="en-US" smtClean="0"/>
              <a:t>de </a:t>
            </a:r>
            <a:r>
              <a:rPr lang="en-US" err="1" smtClean="0"/>
              <a:t>l'</a:t>
            </a:r>
            <a:r>
              <a:rPr lang="en-US" b="1" err="1" smtClean="0">
                <a:solidFill>
                  <a:schemeClr val="accent4"/>
                </a:solidFill>
              </a:rPr>
              <a:t>invariance</a:t>
            </a:r>
            <a:r>
              <a:rPr lang="en-US" smtClean="0"/>
              <a:t> </a:t>
            </a:r>
            <a:r>
              <a:rPr lang="en-US" err="1" smtClean="0"/>
              <a:t>en</a:t>
            </a:r>
            <a:r>
              <a:rPr lang="en-US" smtClean="0"/>
              <a:t> </a:t>
            </a:r>
            <a:r>
              <a:rPr lang="en-US" err="1" smtClean="0"/>
              <a:t>statistique</a:t>
            </a:r>
            <a:endParaRPr lang="en-US" smtClean="0"/>
          </a:p>
          <a:p>
            <a:r>
              <a:rPr lang="en-US" smtClean="0"/>
              <a:t>Les </a:t>
            </a:r>
            <a:r>
              <a:rPr lang="en-US" err="1"/>
              <a:t>nouvelles</a:t>
            </a:r>
            <a:r>
              <a:rPr lang="en-US"/>
              <a:t> structures </a:t>
            </a:r>
            <a:r>
              <a:rPr lang="en-US" smtClean="0"/>
              <a:t>g</a:t>
            </a:r>
            <a:r>
              <a:rPr lang="pt-BR"/>
              <a:t>é</a:t>
            </a:r>
            <a:r>
              <a:rPr lang="en-US" smtClean="0"/>
              <a:t>om</a:t>
            </a:r>
            <a:r>
              <a:rPr lang="pt-BR"/>
              <a:t>é</a:t>
            </a:r>
            <a:r>
              <a:rPr lang="en-US" err="1" smtClean="0"/>
              <a:t>triques</a:t>
            </a:r>
            <a:r>
              <a:rPr lang="en-US" smtClean="0"/>
              <a:t> </a:t>
            </a:r>
            <a:r>
              <a:rPr lang="en-US" err="1" smtClean="0"/>
              <a:t>peuvent</a:t>
            </a:r>
            <a:r>
              <a:rPr lang="en-US" smtClean="0"/>
              <a:t> </a:t>
            </a:r>
            <a:r>
              <a:rPr lang="en-US" err="1" smtClean="0"/>
              <a:t>s'appliquer</a:t>
            </a:r>
            <a:r>
              <a:rPr lang="en-US" smtClean="0"/>
              <a:t> </a:t>
            </a:r>
            <a:r>
              <a:rPr lang="en-US" b="1" err="1"/>
              <a:t>en</a:t>
            </a:r>
            <a:r>
              <a:rPr lang="en-US" b="1"/>
              <a:t> </a:t>
            </a:r>
            <a:r>
              <a:rPr lang="en-US" b="1" err="1"/>
              <a:t>dehors</a:t>
            </a:r>
            <a:r>
              <a:rPr lang="en-US" b="1"/>
              <a:t> du cadre </a:t>
            </a:r>
            <a:r>
              <a:rPr lang="en-US" b="1" err="1"/>
              <a:t>statistique</a:t>
            </a:r>
            <a:r>
              <a:rPr lang="en-US" b="1"/>
              <a:t> </a:t>
            </a:r>
            <a:r>
              <a:rPr lang="en-US" err="1" smtClean="0"/>
              <a:t>aussi</a:t>
            </a:r>
            <a:r>
              <a:rPr lang="en-US" smtClean="0"/>
              <a:t>, par </a:t>
            </a:r>
            <a:r>
              <a:rPr lang="en-US" err="1" smtClean="0"/>
              <a:t>exemple</a:t>
            </a:r>
            <a:r>
              <a:rPr lang="en-US" smtClean="0"/>
              <a:t> </a:t>
            </a:r>
            <a:r>
              <a:rPr lang="en-US" err="1" smtClean="0"/>
              <a:t>en</a:t>
            </a:r>
            <a:r>
              <a:rPr lang="en-US" smtClean="0"/>
              <a:t> </a:t>
            </a:r>
            <a:r>
              <a:rPr lang="en-US" err="1" smtClean="0"/>
              <a:t>optimisation</a:t>
            </a:r>
            <a:r>
              <a:rPr lang="en-US" smtClean="0"/>
              <a:t> </a:t>
            </a:r>
            <a:r>
              <a:rPr lang="en-US" smtClean="0"/>
              <a:t>sur les </a:t>
            </a:r>
            <a:r>
              <a:rPr lang="en-US" err="1" smtClean="0"/>
              <a:t>vari</a:t>
            </a:r>
            <a:r>
              <a:rPr lang="pt-BR"/>
              <a:t>é</a:t>
            </a:r>
            <a:r>
              <a:rPr lang="en-US" smtClean="0"/>
              <a:t>t</a:t>
            </a:r>
            <a:r>
              <a:rPr lang="pt-BR"/>
              <a:t>é</a:t>
            </a:r>
            <a:r>
              <a:rPr lang="en-US" smtClean="0"/>
              <a:t>s</a:t>
            </a:r>
            <a:endParaRPr lang="en-US" smtClean="0"/>
          </a:p>
          <a:p>
            <a:endParaRPr lang="en-US" smtClean="0"/>
          </a:p>
          <a:p>
            <a:r>
              <a:rPr lang="en-US" smtClean="0"/>
              <a:t>La </a:t>
            </a:r>
            <a:r>
              <a:rPr lang="en-US" smtClean="0"/>
              <a:t>g</a:t>
            </a:r>
            <a:r>
              <a:rPr lang="pt-BR"/>
              <a:t>é</a:t>
            </a:r>
            <a:r>
              <a:rPr lang="en-US" smtClean="0"/>
              <a:t>om</a:t>
            </a:r>
            <a:r>
              <a:rPr lang="pt-BR"/>
              <a:t>é</a:t>
            </a:r>
            <a:r>
              <a:rPr lang="en-US" err="1" smtClean="0"/>
              <a:t>trie</a:t>
            </a:r>
            <a:r>
              <a:rPr lang="en-US" smtClean="0"/>
              <a:t> </a:t>
            </a:r>
            <a:r>
              <a:rPr lang="en-US" smtClean="0"/>
              <a:t>de </a:t>
            </a:r>
            <a:r>
              <a:rPr lang="en-US" err="1" smtClean="0"/>
              <a:t>l'information</a:t>
            </a:r>
            <a:r>
              <a:rPr lang="en-US" smtClean="0"/>
              <a:t> </a:t>
            </a:r>
            <a:r>
              <a:rPr lang="en-US" err="1" smtClean="0"/>
              <a:t>est</a:t>
            </a:r>
            <a:r>
              <a:rPr lang="en-US" smtClean="0"/>
              <a:t> </a:t>
            </a:r>
            <a:r>
              <a:rPr lang="en-US" smtClean="0"/>
              <a:t>n</a:t>
            </a:r>
            <a:r>
              <a:rPr lang="pt-BR"/>
              <a:t>é</a:t>
            </a:r>
            <a:r>
              <a:rPr lang="en-US" smtClean="0"/>
              <a:t>e de </a:t>
            </a:r>
            <a:r>
              <a:rPr lang="en-US" smtClean="0"/>
              <a:t>la </a:t>
            </a:r>
            <a:r>
              <a:rPr lang="en-US" err="1" smtClean="0"/>
              <a:t>curiosit</a:t>
            </a:r>
            <a:r>
              <a:rPr lang="pt-BR"/>
              <a:t> é</a:t>
            </a:r>
            <a:r>
              <a:rPr lang="en-US" smtClean="0"/>
              <a:t> d'</a:t>
            </a:r>
            <a:r>
              <a:rPr lang="pt-BR"/>
              <a:t>é</a:t>
            </a:r>
            <a:r>
              <a:rPr lang="en-US" err="1" smtClean="0"/>
              <a:t>quiper</a:t>
            </a:r>
            <a:r>
              <a:rPr lang="en-US" smtClean="0"/>
              <a:t> </a:t>
            </a:r>
            <a:r>
              <a:rPr lang="en-US" err="1" smtClean="0"/>
              <a:t>une</a:t>
            </a:r>
            <a:r>
              <a:rPr lang="en-US" smtClean="0"/>
              <a:t> </a:t>
            </a:r>
            <a:r>
              <a:rPr lang="en-US" err="1" smtClean="0"/>
              <a:t>vari</a:t>
            </a:r>
            <a:r>
              <a:rPr lang="pt-BR"/>
              <a:t>é</a:t>
            </a:r>
            <a:r>
              <a:rPr lang="en-US" smtClean="0"/>
              <a:t>t</a:t>
            </a:r>
            <a:r>
              <a:rPr lang="pt-BR"/>
              <a:t>é</a:t>
            </a:r>
            <a:r>
              <a:rPr lang="en-US" smtClean="0"/>
              <a:t> </a:t>
            </a:r>
            <a:r>
              <a:rPr lang="en-US" err="1" smtClean="0"/>
              <a:t>Riemannienne</a:t>
            </a:r>
            <a:r>
              <a:rPr lang="en-US" smtClean="0"/>
              <a:t> de la </a:t>
            </a:r>
            <a:r>
              <a:rPr lang="en-US" b="1" smtClean="0">
                <a:solidFill>
                  <a:schemeClr val="accent4"/>
                </a:solidFill>
              </a:rPr>
              <a:t>m</a:t>
            </a:r>
            <a:r>
              <a:rPr lang="pt-BR" b="1">
                <a:solidFill>
                  <a:schemeClr val="accent4"/>
                </a:solidFill>
              </a:rPr>
              <a:t>é</a:t>
            </a:r>
            <a:r>
              <a:rPr lang="en-US" b="1" err="1" smtClean="0">
                <a:solidFill>
                  <a:schemeClr val="accent4"/>
                </a:solidFill>
              </a:rPr>
              <a:t>trique</a:t>
            </a:r>
            <a:r>
              <a:rPr lang="en-US" b="1" smtClean="0">
                <a:solidFill>
                  <a:schemeClr val="accent4"/>
                </a:solidFill>
              </a:rPr>
              <a:t> </a:t>
            </a:r>
            <a:r>
              <a:rPr lang="en-US" b="1" smtClean="0">
                <a:solidFill>
                  <a:schemeClr val="accent4"/>
                </a:solidFill>
              </a:rPr>
              <a:t>de </a:t>
            </a:r>
            <a:r>
              <a:rPr lang="en-US" b="1" smtClean="0">
                <a:solidFill>
                  <a:schemeClr val="accent4"/>
                </a:solidFill>
              </a:rPr>
              <a:t>Fisher</a:t>
            </a:r>
            <a:r>
              <a:rPr lang="en-US" smtClean="0"/>
              <a:t>, </a:t>
            </a:r>
            <a:r>
              <a:rPr lang="en-US" smtClean="0"/>
              <a:t>et </a:t>
            </a:r>
            <a:r>
              <a:rPr lang="en-US" err="1" smtClean="0"/>
              <a:t>d'utiliser</a:t>
            </a:r>
            <a:r>
              <a:rPr lang="en-US" smtClean="0"/>
              <a:t> la </a:t>
            </a:r>
            <a:r>
              <a:rPr lang="en-US" b="1" smtClean="0">
                <a:solidFill>
                  <a:schemeClr val="accent4"/>
                </a:solidFill>
              </a:rPr>
              <a:t>distance </a:t>
            </a:r>
            <a:r>
              <a:rPr lang="en-US" b="1" smtClean="0">
                <a:solidFill>
                  <a:schemeClr val="accent4"/>
                </a:solidFill>
              </a:rPr>
              <a:t>g</a:t>
            </a:r>
            <a:r>
              <a:rPr lang="pt-BR" b="1">
                <a:solidFill>
                  <a:schemeClr val="accent4"/>
                </a:solidFill>
              </a:rPr>
              <a:t>é</a:t>
            </a:r>
            <a:r>
              <a:rPr lang="en-US" b="1" smtClean="0">
                <a:solidFill>
                  <a:schemeClr val="accent4"/>
                </a:solidFill>
              </a:rPr>
              <a:t>od</a:t>
            </a:r>
            <a:r>
              <a:rPr lang="pt-BR" b="1">
                <a:solidFill>
                  <a:schemeClr val="accent4"/>
                </a:solidFill>
              </a:rPr>
              <a:t>é</a:t>
            </a:r>
            <a:r>
              <a:rPr lang="en-US" b="1" err="1" smtClean="0">
                <a:solidFill>
                  <a:schemeClr val="accent4"/>
                </a:solidFill>
              </a:rPr>
              <a:t>sique</a:t>
            </a:r>
            <a:r>
              <a:rPr lang="en-US" b="1" smtClean="0">
                <a:solidFill>
                  <a:schemeClr val="accent4"/>
                </a:solidFill>
              </a:rPr>
              <a:t> </a:t>
            </a:r>
            <a:r>
              <a:rPr lang="en-US" smtClean="0"/>
              <a:t>pour </a:t>
            </a:r>
            <a:r>
              <a:rPr lang="en-US" smtClean="0"/>
              <a:t>r</a:t>
            </a:r>
            <a:r>
              <a:rPr lang="pt-BR"/>
              <a:t>é</a:t>
            </a:r>
            <a:r>
              <a:rPr lang="en-US" err="1" smtClean="0"/>
              <a:t>soudre</a:t>
            </a:r>
            <a:r>
              <a:rPr lang="en-US" smtClean="0"/>
              <a:t> </a:t>
            </a:r>
            <a:r>
              <a:rPr lang="en-US" smtClean="0"/>
              <a:t>des </a:t>
            </a:r>
            <a:r>
              <a:rPr lang="en-US" err="1" smtClean="0"/>
              <a:t>probl</a:t>
            </a:r>
            <a:r>
              <a:rPr lang="pt-BR" smtClean="0"/>
              <a:t>è</a:t>
            </a:r>
            <a:r>
              <a:rPr lang="en-US" err="1" smtClean="0"/>
              <a:t>mes</a:t>
            </a:r>
            <a:r>
              <a:rPr lang="en-US" smtClean="0"/>
              <a:t> </a:t>
            </a:r>
            <a:r>
              <a:rPr lang="en-US" smtClean="0"/>
              <a:t>de classification </a:t>
            </a:r>
            <a:r>
              <a:rPr lang="en-US" err="1" smtClean="0"/>
              <a:t>ou</a:t>
            </a:r>
            <a:r>
              <a:rPr lang="en-US" smtClean="0"/>
              <a:t> de tests </a:t>
            </a:r>
            <a:r>
              <a:rPr lang="en-US" err="1" smtClean="0"/>
              <a:t>d'hypoth</a:t>
            </a:r>
            <a:r>
              <a:rPr lang="pt-BR" smtClean="0"/>
              <a:t>è</a:t>
            </a:r>
            <a:r>
              <a:rPr lang="en-US" err="1" smtClean="0"/>
              <a:t>ses</a:t>
            </a:r>
            <a:r>
              <a:rPr lang="en-US" smtClean="0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statistique</a:t>
            </a:r>
            <a:r>
              <a:rPr lang="en-US"/>
              <a:t> </a:t>
            </a:r>
            <a:r>
              <a:rPr lang="en-US" smtClean="0"/>
              <a:t> </a:t>
            </a:r>
            <a:r>
              <a:rPr lang="en-US" b="1" smtClean="0">
                <a:solidFill>
                  <a:schemeClr val="accent6"/>
                </a:solidFill>
              </a:rPr>
              <a:t>[</a:t>
            </a:r>
            <a:r>
              <a:rPr lang="en-US" b="1" err="1" smtClean="0">
                <a:solidFill>
                  <a:schemeClr val="accent6"/>
                </a:solidFill>
              </a:rPr>
              <a:t>Hotelling</a:t>
            </a:r>
            <a:r>
              <a:rPr lang="en-US" b="1" smtClean="0">
                <a:solidFill>
                  <a:schemeClr val="accent6"/>
                </a:solidFill>
              </a:rPr>
              <a:t> 1930]</a:t>
            </a:r>
            <a:r>
              <a:rPr lang="en-US" smtClean="0"/>
              <a:t> </a:t>
            </a:r>
            <a:r>
              <a:rPr lang="en-US" b="1" smtClean="0">
                <a:solidFill>
                  <a:schemeClr val="accent6"/>
                </a:solidFill>
              </a:rPr>
              <a:t>[Rao 1945]</a:t>
            </a:r>
          </a:p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247719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036" y="-142291"/>
            <a:ext cx="11800114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Connections for f-divergences = </a:t>
            </a:r>
            <a:r>
              <a:rPr lang="el-GR" b="1" smtClean="0">
                <a:solidFill>
                  <a:schemeClr val="accent1"/>
                </a:solidFill>
              </a:rPr>
              <a:t>α</a:t>
            </a:r>
            <a:r>
              <a:rPr lang="en-US" b="1">
                <a:solidFill>
                  <a:schemeClr val="accent1"/>
                </a:solidFill>
              </a:rPr>
              <a:t>-connections</a:t>
            </a:r>
            <a:r>
              <a:rPr lang="en-US" b="1" smtClean="0">
                <a:solidFill>
                  <a:schemeClr val="accent1"/>
                </a:solidFill>
              </a:rPr>
              <a:t> 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14" y="1051239"/>
            <a:ext cx="11549743" cy="4325463"/>
          </a:xfrm>
        </p:spPr>
        <p:txBody>
          <a:bodyPr/>
          <a:lstStyle/>
          <a:p>
            <a:r>
              <a:rPr lang="en-US" smtClean="0"/>
              <a:t>Parametric statistical model </a:t>
            </a:r>
          </a:p>
          <a:p>
            <a:pPr marL="0" indent="0">
              <a:buNone/>
            </a:pPr>
            <a:endParaRPr lang="en-US" smtClean="0"/>
          </a:p>
          <a:p>
            <a:pPr algn="r"/>
            <a:r>
              <a:rPr lang="en-US" smtClean="0"/>
              <a:t>Amari-Nagaoka's </a:t>
            </a:r>
            <a:r>
              <a:rPr lang="el-GR" b="1">
                <a:solidFill>
                  <a:srgbClr val="FF0000"/>
                </a:solidFill>
              </a:rPr>
              <a:t>α</a:t>
            </a:r>
            <a:r>
              <a:rPr lang="en-US" b="1">
                <a:solidFill>
                  <a:srgbClr val="FF0000"/>
                </a:solidFill>
              </a:rPr>
              <a:t>-connections </a:t>
            </a:r>
            <a:r>
              <a:rPr lang="en-US" b="1" smtClean="0">
                <a:solidFill>
                  <a:srgbClr val="FF0000"/>
                </a:solidFill>
              </a:rPr>
              <a:t> </a:t>
            </a:r>
            <a:r>
              <a:rPr lang="en-US" smtClean="0"/>
              <a:t>for a parametric model with log-likelihood l:</a:t>
            </a:r>
          </a:p>
          <a:p>
            <a:pPr marL="0" indent="0">
              <a:buNone/>
            </a:pPr>
            <a:endParaRPr lang="en-US" sz="4400" b="1">
              <a:latin typeface="+mj-lt"/>
              <a:ea typeface="+mj-ea"/>
              <a:cs typeface="+mj-cs"/>
            </a:endParaRPr>
          </a:p>
          <a:p>
            <a:r>
              <a:rPr lang="en-US" smtClean="0"/>
              <a:t>Eguchi's </a:t>
            </a:r>
            <a:r>
              <a:rPr lang="en-US" b="1" smtClean="0">
                <a:solidFill>
                  <a:srgbClr val="FF0000"/>
                </a:solidFill>
              </a:rPr>
              <a:t>D-connections</a:t>
            </a:r>
            <a:r>
              <a:rPr lang="en-US" smtClean="0"/>
              <a:t> for divergences (contrast functions):</a:t>
            </a:r>
          </a:p>
          <a:p>
            <a:pPr marL="0" indent="0">
              <a:buNone/>
            </a:pPr>
            <a:endParaRPr lang="en-US" smtClean="0"/>
          </a:p>
          <a:p>
            <a:r>
              <a:rPr lang="en-US" b="1" smtClean="0">
                <a:solidFill>
                  <a:srgbClr val="FF0000"/>
                </a:solidFill>
              </a:rPr>
              <a:t>f-connections induced by f-divergences  amount to </a:t>
            </a:r>
            <a:r>
              <a:rPr lang="el-GR" b="1">
                <a:solidFill>
                  <a:srgbClr val="FF0000"/>
                </a:solidFill>
              </a:rPr>
              <a:t>α</a:t>
            </a:r>
            <a:r>
              <a:rPr lang="en-US" b="1">
                <a:solidFill>
                  <a:srgbClr val="FF0000"/>
                </a:solidFill>
              </a:rPr>
              <a:t>-connections </a:t>
            </a:r>
            <a:r>
              <a:rPr lang="en-US" b="1" smtClean="0">
                <a:solidFill>
                  <a:srgbClr val="FF0000"/>
                </a:solidFill>
              </a:rPr>
              <a:t>:</a:t>
            </a:r>
            <a:endParaRPr lang="en-US" b="1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4202" y="2544914"/>
            <a:ext cx="4650293" cy="83813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73276" y="2495209"/>
            <a:ext cx="68480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smtClean="0"/>
              <a:t>∇</a:t>
            </a:r>
            <a:r>
              <a:rPr lang="el-GR" sz="4000" baseline="30000" smtClean="0"/>
              <a:t>α</a:t>
            </a:r>
            <a:endParaRPr lang="en-US" sz="4000" baseline="300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839" y="4882269"/>
            <a:ext cx="3296989" cy="7052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8943" y="5418973"/>
            <a:ext cx="3003777" cy="89974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84835" y="5400825"/>
            <a:ext cx="2454728" cy="90396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4202" y="3729629"/>
            <a:ext cx="7060948" cy="666996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773276" y="3688739"/>
            <a:ext cx="70083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smtClean="0"/>
              <a:t>∇</a:t>
            </a:r>
            <a:r>
              <a:rPr lang="en-US" sz="4000" baseline="30000" smtClean="0"/>
              <a:t>D</a:t>
            </a:r>
            <a:endParaRPr lang="en-US" sz="4000" baseline="30000"/>
          </a:p>
        </p:txBody>
      </p:sp>
      <p:sp>
        <p:nvSpPr>
          <p:cNvPr id="13" name="Rectangle 12"/>
          <p:cNvSpPr/>
          <p:nvPr/>
        </p:nvSpPr>
        <p:spPr>
          <a:xfrm>
            <a:off x="5268856" y="5414759"/>
            <a:ext cx="2883863" cy="8760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54309" y="983875"/>
            <a:ext cx="2095500" cy="6096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1715" y="5708562"/>
            <a:ext cx="3738387" cy="55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363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70" y="0"/>
            <a:ext cx="11957808" cy="1325563"/>
          </a:xfrm>
        </p:spPr>
        <p:txBody>
          <a:bodyPr>
            <a:normAutofit/>
          </a:bodyPr>
          <a:lstStyle/>
          <a:p>
            <a:r>
              <a:rPr lang="en-US" sz="3600" b="1" smtClean="0">
                <a:solidFill>
                  <a:schemeClr val="accent1"/>
                </a:solidFill>
              </a:rPr>
              <a:t>Beaucoup de distributions </a:t>
            </a:r>
            <a:r>
              <a:rPr lang="en-US" sz="3600" b="1" err="1" smtClean="0">
                <a:solidFill>
                  <a:schemeClr val="accent1"/>
                </a:solidFill>
              </a:rPr>
              <a:t>usuelles</a:t>
            </a:r>
            <a:r>
              <a:rPr lang="en-US" sz="3600" b="1" smtClean="0">
                <a:solidFill>
                  <a:schemeClr val="accent1"/>
                </a:solidFill>
              </a:rPr>
              <a:t> </a:t>
            </a:r>
            <a:r>
              <a:rPr lang="en-US" sz="3600" b="1" err="1" smtClean="0">
                <a:solidFill>
                  <a:schemeClr val="accent1"/>
                </a:solidFill>
              </a:rPr>
              <a:t>sont</a:t>
            </a:r>
            <a:r>
              <a:rPr lang="en-US" sz="3600" b="1" smtClean="0">
                <a:solidFill>
                  <a:schemeClr val="accent1"/>
                </a:solidFill>
              </a:rPr>
              <a:t> des </a:t>
            </a:r>
            <a:r>
              <a:rPr lang="en-US" sz="3600" b="1" err="1" smtClean="0">
                <a:solidFill>
                  <a:schemeClr val="accent1"/>
                </a:solidFill>
              </a:rPr>
              <a:t>familles</a:t>
            </a:r>
            <a:r>
              <a:rPr lang="en-US" sz="3600" b="1" smtClean="0">
                <a:solidFill>
                  <a:schemeClr val="accent1"/>
                </a:solidFill>
              </a:rPr>
              <a:t> </a:t>
            </a:r>
            <a:r>
              <a:rPr lang="en-US" sz="3600" b="1" err="1" smtClean="0">
                <a:solidFill>
                  <a:schemeClr val="accent1"/>
                </a:solidFill>
              </a:rPr>
              <a:t>exponentielles</a:t>
            </a:r>
            <a:r>
              <a:rPr lang="en-US" sz="3600" b="1" smtClean="0">
                <a:solidFill>
                  <a:schemeClr val="accent1"/>
                </a:solidFill>
              </a:rPr>
              <a:t> </a:t>
            </a:r>
            <a:r>
              <a:rPr lang="en-US" sz="3600" b="1" err="1" smtClean="0">
                <a:solidFill>
                  <a:schemeClr val="accent1"/>
                </a:solidFill>
              </a:rPr>
              <a:t>apres</a:t>
            </a:r>
            <a:r>
              <a:rPr lang="en-US" sz="3600" b="1" smtClean="0">
                <a:solidFill>
                  <a:schemeClr val="accent1"/>
                </a:solidFill>
              </a:rPr>
              <a:t> </a:t>
            </a:r>
            <a:r>
              <a:rPr lang="en-US" sz="3600" b="1" err="1" smtClean="0">
                <a:solidFill>
                  <a:schemeClr val="accent1"/>
                </a:solidFill>
              </a:rPr>
              <a:t>reparametrisation</a:t>
            </a:r>
            <a:endParaRPr lang="en-US" sz="3600" b="1">
              <a:solidFill>
                <a:schemeClr val="accent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70" y="1482129"/>
            <a:ext cx="10081581" cy="505644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34192" y="4229715"/>
            <a:ext cx="8263890" cy="2263140"/>
          </a:xfrm>
          <a:prstGeom prst="rect">
            <a:avLst/>
          </a:prstGeom>
          <a:solidFill>
            <a:schemeClr val="accent1">
              <a:alpha val="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459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2383" y="693938"/>
            <a:ext cx="3037877" cy="26701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3639" y="927610"/>
            <a:ext cx="1566905" cy="2528415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8870260" y="1839289"/>
            <a:ext cx="1256723" cy="8290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63143" y="3665838"/>
            <a:ext cx="62319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Sometimes you need to go through singularities!</a:t>
            </a:r>
            <a:endParaRPr lang="en-US" sz="2400" dirty="0"/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6031813" y="920080"/>
            <a:ext cx="19936" cy="495203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6643" y="4125143"/>
            <a:ext cx="5033283" cy="19315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3122" y="-193436"/>
            <a:ext cx="12215122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Challenge: </a:t>
            </a:r>
            <a:r>
              <a:rPr lang="en-US" sz="3600" b="1" dirty="0" smtClean="0">
                <a:solidFill>
                  <a:schemeClr val="accent1"/>
                </a:solidFill>
              </a:rPr>
              <a:t>IG/NGD for large-size </a:t>
            </a:r>
            <a:r>
              <a:rPr lang="en-US" sz="3600" b="1" dirty="0">
                <a:solidFill>
                  <a:schemeClr val="accent1"/>
                </a:solidFill>
              </a:rPr>
              <a:t>hierarchical singular </a:t>
            </a:r>
            <a:r>
              <a:rPr lang="en-US" sz="3600" b="1" dirty="0" smtClean="0">
                <a:solidFill>
                  <a:schemeClr val="accent1"/>
                </a:solidFill>
              </a:rPr>
              <a:t>NN models!</a:t>
            </a:r>
            <a:endParaRPr lang="en-US" sz="4000" b="1" dirty="0">
              <a:solidFill>
                <a:schemeClr val="accent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029786" y="5978026"/>
            <a:ext cx="1134331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Relative Fisher Information and Natural Gradient for Learning Large Modular Models, ICML </a:t>
            </a:r>
            <a:r>
              <a:rPr lang="en-US" b="1" dirty="0" smtClean="0">
                <a:solidFill>
                  <a:schemeClr val="accent6"/>
                </a:solidFill>
              </a:rPr>
              <a:t>2017</a:t>
            </a:r>
          </a:p>
          <a:p>
            <a:r>
              <a:rPr lang="en-US" b="1" dirty="0" err="1" smtClean="0">
                <a:solidFill>
                  <a:schemeClr val="accent6"/>
                </a:solidFill>
              </a:rPr>
              <a:t>Lightlike</a:t>
            </a:r>
            <a:r>
              <a:rPr lang="en-US" b="1" dirty="0" smtClean="0">
                <a:solidFill>
                  <a:schemeClr val="accent6"/>
                </a:solidFill>
              </a:rPr>
              <a:t> </a:t>
            </a:r>
            <a:r>
              <a:rPr lang="en-US" b="1" dirty="0" err="1">
                <a:solidFill>
                  <a:schemeClr val="accent6"/>
                </a:solidFill>
              </a:rPr>
              <a:t>Neuromanifolds</a:t>
            </a:r>
            <a:r>
              <a:rPr lang="en-US" b="1" dirty="0">
                <a:solidFill>
                  <a:schemeClr val="accent6"/>
                </a:solidFill>
              </a:rPr>
              <a:t>, Occam's Razor and Deep Learning, arXiv:1905.11027</a:t>
            </a:r>
          </a:p>
          <a:p>
            <a:r>
              <a:rPr lang="en-US" b="1" dirty="0" smtClean="0">
                <a:solidFill>
                  <a:schemeClr val="accent6"/>
                </a:solidFill>
              </a:rPr>
              <a:t>Towards </a:t>
            </a:r>
            <a:r>
              <a:rPr lang="en-US" b="1" dirty="0">
                <a:solidFill>
                  <a:schemeClr val="accent6"/>
                </a:solidFill>
              </a:rPr>
              <a:t>Modeling and Resolving Singular Parameter Spaces using </a:t>
            </a:r>
            <a:r>
              <a:rPr lang="en-US" b="1" dirty="0" err="1">
                <a:solidFill>
                  <a:schemeClr val="accent6"/>
                </a:solidFill>
              </a:rPr>
              <a:t>Stratifolds</a:t>
            </a:r>
            <a:r>
              <a:rPr lang="en-US" b="1" dirty="0">
                <a:solidFill>
                  <a:schemeClr val="accent6"/>
                </a:solidFill>
              </a:rPr>
              <a:t>, </a:t>
            </a:r>
            <a:r>
              <a:rPr lang="en-US" b="1" dirty="0" smtClean="0">
                <a:solidFill>
                  <a:schemeClr val="accent6"/>
                </a:solidFill>
              </a:rPr>
              <a:t>OPT2021, arXiv:2112.03734</a:t>
            </a:r>
            <a:endParaRPr lang="en-US" b="1" dirty="0">
              <a:solidFill>
                <a:schemeClr val="accent6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416" y="3222353"/>
            <a:ext cx="3879524" cy="237271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48328" y="5537380"/>
            <a:ext cx="5989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Semi-Riemannian geometry: </a:t>
            </a:r>
            <a:r>
              <a:rPr lang="en-US" sz="2400" b="1" dirty="0" err="1" smtClean="0">
                <a:solidFill>
                  <a:srgbClr val="FF0000"/>
                </a:solidFill>
              </a:rPr>
              <a:t>Lightlike</a:t>
            </a:r>
            <a:r>
              <a:rPr lang="en-US" sz="2400" b="1" dirty="0" smtClean="0">
                <a:solidFill>
                  <a:srgbClr val="FF0000"/>
                </a:solidFill>
              </a:rPr>
              <a:t> manifolds</a:t>
            </a:r>
            <a:endParaRPr lang="en-US" sz="2400" b="1" dirty="0">
              <a:solidFill>
                <a:srgbClr val="FF0000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8141" y="920080"/>
            <a:ext cx="5269932" cy="1748289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3823" y="2654432"/>
            <a:ext cx="5989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Relative Fisher information matrix</a:t>
            </a:r>
            <a:r>
              <a:rPr lang="en-US" sz="2000" dirty="0" smtClean="0"/>
              <a:t>, Relative NGD</a:t>
            </a:r>
            <a:endParaRPr lang="en-US" sz="2000" dirty="0"/>
          </a:p>
        </p:txBody>
      </p:sp>
      <p:cxnSp>
        <p:nvCxnSpPr>
          <p:cNvPr id="17" name="Straight Connector 16"/>
          <p:cNvCxnSpPr/>
          <p:nvPr/>
        </p:nvCxnSpPr>
        <p:spPr>
          <a:xfrm flipV="1">
            <a:off x="148328" y="3181817"/>
            <a:ext cx="5883485" cy="347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10258910" y="3251508"/>
            <a:ext cx="13710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 err="1">
                <a:solidFill>
                  <a:srgbClr val="FF0000"/>
                </a:solidFill>
              </a:rPr>
              <a:t>Stratifold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6039" y="1080010"/>
            <a:ext cx="1566905" cy="252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7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090" y="-98426"/>
            <a:ext cx="10515600" cy="1325563"/>
          </a:xfrm>
        </p:spPr>
        <p:txBody>
          <a:bodyPr/>
          <a:lstStyle/>
          <a:p>
            <a:r>
              <a:rPr lang="en-US" b="1" err="1" smtClean="0">
                <a:solidFill>
                  <a:schemeClr val="accent1"/>
                </a:solidFill>
              </a:rPr>
              <a:t>L'information</a:t>
            </a:r>
            <a:r>
              <a:rPr lang="en-US" b="1" smtClean="0">
                <a:solidFill>
                  <a:schemeClr val="accent1"/>
                </a:solidFill>
              </a:rPr>
              <a:t> </a:t>
            </a:r>
            <a:r>
              <a:rPr lang="en-US" b="1" smtClean="0">
                <a:solidFill>
                  <a:schemeClr val="accent1"/>
                </a:solidFill>
              </a:rPr>
              <a:t>de </a:t>
            </a:r>
            <a:r>
              <a:rPr lang="en-US" b="1" smtClean="0">
                <a:solidFill>
                  <a:schemeClr val="accent1"/>
                </a:solidFill>
              </a:rPr>
              <a:t>Fisher I</a:t>
            </a:r>
            <a:r>
              <a:rPr lang="en-US" b="1" baseline="-25000" smtClean="0">
                <a:solidFill>
                  <a:schemeClr val="accent1"/>
                </a:solidFill>
              </a:rPr>
              <a:t>X</a:t>
            </a:r>
            <a:r>
              <a:rPr lang="en-US" b="1" smtClean="0">
                <a:solidFill>
                  <a:schemeClr val="accent1"/>
                </a:solidFill>
              </a:rPr>
              <a:t>(</a:t>
            </a:r>
            <a:r>
              <a:rPr lang="el-GR" b="1" smtClean="0">
                <a:solidFill>
                  <a:schemeClr val="accent1"/>
                </a:solidFill>
              </a:rPr>
              <a:t>θ</a:t>
            </a:r>
            <a:r>
              <a:rPr lang="en-US" b="1" smtClean="0">
                <a:solidFill>
                  <a:schemeClr val="accent1"/>
                </a:solidFill>
              </a:rPr>
              <a:t>) 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7090" y="1013484"/>
            <a:ext cx="11874910" cy="4351338"/>
          </a:xfrm>
        </p:spPr>
        <p:txBody>
          <a:bodyPr/>
          <a:lstStyle/>
          <a:p>
            <a:r>
              <a:rPr lang="en-US" smtClean="0"/>
              <a:t>Pour </a:t>
            </a:r>
            <a:r>
              <a:rPr lang="en-US" err="1" smtClean="0"/>
              <a:t>une</a:t>
            </a:r>
            <a:r>
              <a:rPr lang="en-US" smtClean="0"/>
              <a:t> </a:t>
            </a:r>
            <a:r>
              <a:rPr lang="en-US" err="1" smtClean="0"/>
              <a:t>famille</a:t>
            </a:r>
            <a:r>
              <a:rPr lang="en-US" smtClean="0"/>
              <a:t> </a:t>
            </a:r>
            <a:r>
              <a:rPr lang="en-US" err="1" smtClean="0"/>
              <a:t>param</a:t>
            </a:r>
            <a:r>
              <a:rPr lang="pt-BR"/>
              <a:t>é</a:t>
            </a:r>
            <a:r>
              <a:rPr lang="en-US" err="1" smtClean="0"/>
              <a:t>trique</a:t>
            </a:r>
            <a:r>
              <a:rPr lang="en-US" smtClean="0"/>
              <a:t> </a:t>
            </a:r>
            <a:r>
              <a:rPr lang="en-US" smtClean="0"/>
              <a:t>de </a:t>
            </a:r>
            <a:r>
              <a:rPr lang="en-US" err="1" smtClean="0"/>
              <a:t>loi</a:t>
            </a:r>
            <a:r>
              <a:rPr lang="en-US" smtClean="0"/>
              <a:t>  </a:t>
            </a:r>
            <a:r>
              <a:rPr lang="pt-BR"/>
              <a:t>à</a:t>
            </a:r>
            <a:r>
              <a:rPr lang="en-US" smtClean="0"/>
              <a:t> </a:t>
            </a:r>
            <a:r>
              <a:rPr lang="en-US" smtClean="0"/>
              <a:t>D </a:t>
            </a:r>
            <a:r>
              <a:rPr lang="en-US" err="1" smtClean="0"/>
              <a:t>parametres</a:t>
            </a:r>
            <a:r>
              <a:rPr lang="en-US" smtClean="0"/>
              <a:t>, la </a:t>
            </a:r>
            <a:r>
              <a:rPr lang="en-US" b="1" err="1" smtClean="0">
                <a:solidFill>
                  <a:srgbClr val="FF0000"/>
                </a:solidFill>
              </a:rPr>
              <a:t>matrice</a:t>
            </a:r>
            <a:r>
              <a:rPr lang="en-US" b="1" smtClean="0">
                <a:solidFill>
                  <a:srgbClr val="FF0000"/>
                </a:solidFill>
              </a:rPr>
              <a:t> </a:t>
            </a:r>
            <a:r>
              <a:rPr lang="en-US" b="1" err="1" smtClean="0">
                <a:solidFill>
                  <a:srgbClr val="FF0000"/>
                </a:solidFill>
              </a:rPr>
              <a:t>d'information</a:t>
            </a:r>
            <a:r>
              <a:rPr lang="en-US" b="1" smtClean="0">
                <a:solidFill>
                  <a:srgbClr val="FF0000"/>
                </a:solidFill>
              </a:rPr>
              <a:t> de Fisher</a:t>
            </a:r>
            <a:r>
              <a:rPr lang="en-US" smtClean="0"/>
              <a:t> </a:t>
            </a:r>
            <a:r>
              <a:rPr lang="en-US" smtClean="0"/>
              <a:t>(MIF) </a:t>
            </a:r>
            <a:r>
              <a:rPr lang="en-US" err="1" smtClean="0"/>
              <a:t>est</a:t>
            </a:r>
            <a:r>
              <a:rPr lang="en-US" smtClean="0"/>
              <a:t> d</a:t>
            </a:r>
            <a:r>
              <a:rPr lang="pt-BR"/>
              <a:t>é</a:t>
            </a:r>
            <a:r>
              <a:rPr lang="en-US" err="1" smtClean="0"/>
              <a:t>finie</a:t>
            </a:r>
            <a:r>
              <a:rPr lang="en-US" smtClean="0"/>
              <a:t> </a:t>
            </a:r>
            <a:r>
              <a:rPr lang="en-US" err="1" smtClean="0"/>
              <a:t>comme</a:t>
            </a:r>
            <a:r>
              <a:rPr lang="en-US" smtClean="0"/>
              <a:t> la </a:t>
            </a:r>
            <a:r>
              <a:rPr lang="en-US" err="1" smtClean="0"/>
              <a:t>matrice</a:t>
            </a:r>
            <a:r>
              <a:rPr lang="en-US" smtClean="0"/>
              <a:t> de covariance du </a:t>
            </a:r>
            <a:r>
              <a:rPr lang="en-US" b="1" smtClean="0">
                <a:solidFill>
                  <a:srgbClr val="FF0000"/>
                </a:solidFill>
              </a:rPr>
              <a:t>score </a:t>
            </a:r>
            <a:r>
              <a:rPr lang="en-US" smtClean="0"/>
              <a:t>:</a:t>
            </a:r>
          </a:p>
          <a:p>
            <a:pPr marL="0" indent="0">
              <a:buNone/>
            </a:pPr>
            <a:endParaRPr lang="en-US" smtClean="0"/>
          </a:p>
          <a:p>
            <a:r>
              <a:rPr lang="en-US" smtClean="0"/>
              <a:t>La </a:t>
            </a:r>
            <a:r>
              <a:rPr lang="en-US" err="1" smtClean="0"/>
              <a:t>matrice</a:t>
            </a:r>
            <a:r>
              <a:rPr lang="en-US" smtClean="0"/>
              <a:t> de Fisher </a:t>
            </a:r>
            <a:r>
              <a:rPr lang="en-US" err="1" smtClean="0"/>
              <a:t>est</a:t>
            </a:r>
            <a:r>
              <a:rPr lang="en-US" smtClean="0"/>
              <a:t> </a:t>
            </a:r>
            <a:r>
              <a:rPr lang="en-US" err="1" smtClean="0"/>
              <a:t>symmetrique</a:t>
            </a:r>
            <a:r>
              <a:rPr lang="en-US" smtClean="0"/>
              <a:t> positive </a:t>
            </a:r>
            <a:r>
              <a:rPr lang="en-US" smtClean="0"/>
              <a:t>semi-</a:t>
            </a:r>
            <a:r>
              <a:rPr lang="en-US" err="1" smtClean="0"/>
              <a:t>definie</a:t>
            </a:r>
            <a:r>
              <a:rPr lang="en-US" smtClean="0"/>
              <a:t> (SPD). </a:t>
            </a:r>
          </a:p>
          <a:p>
            <a:r>
              <a:rPr lang="en-US" smtClean="0"/>
              <a:t>MIF </a:t>
            </a:r>
            <a:r>
              <a:rPr lang="en-US" err="1" smtClean="0"/>
              <a:t>est</a:t>
            </a:r>
            <a:r>
              <a:rPr lang="en-US" smtClean="0"/>
              <a:t> </a:t>
            </a:r>
            <a:r>
              <a:rPr lang="en-US" err="1" smtClean="0"/>
              <a:t>dite</a:t>
            </a:r>
            <a:r>
              <a:rPr lang="en-US" smtClean="0"/>
              <a:t> </a:t>
            </a:r>
            <a:r>
              <a:rPr lang="en-US" b="1" err="1">
                <a:solidFill>
                  <a:srgbClr val="FF0000"/>
                </a:solidFill>
              </a:rPr>
              <a:t>r</a:t>
            </a:r>
            <a:r>
              <a:rPr lang="en-US" b="1" err="1" smtClean="0">
                <a:solidFill>
                  <a:srgbClr val="FF0000"/>
                </a:solidFill>
              </a:rPr>
              <a:t>eguliere</a:t>
            </a:r>
            <a:r>
              <a:rPr lang="en-US" smtClean="0"/>
              <a:t> </a:t>
            </a:r>
            <a:r>
              <a:rPr lang="en-US" err="1" smtClean="0"/>
              <a:t>quand</a:t>
            </a:r>
            <a:r>
              <a:rPr lang="en-US" smtClean="0"/>
              <a:t> </a:t>
            </a:r>
            <a:r>
              <a:rPr lang="en-US" err="1" smtClean="0"/>
              <a:t>elle</a:t>
            </a:r>
            <a:r>
              <a:rPr lang="en-US" smtClean="0"/>
              <a:t> </a:t>
            </a:r>
            <a:r>
              <a:rPr lang="en-US" err="1" smtClean="0"/>
              <a:t>est</a:t>
            </a:r>
            <a:r>
              <a:rPr lang="en-US" smtClean="0"/>
              <a:t> </a:t>
            </a:r>
            <a:r>
              <a:rPr lang="en-US" err="1" smtClean="0"/>
              <a:t>finie</a:t>
            </a:r>
            <a:r>
              <a:rPr lang="en-US" smtClean="0"/>
              <a:t> </a:t>
            </a:r>
            <a:r>
              <a:rPr lang="en-US" smtClean="0"/>
              <a:t>et </a:t>
            </a:r>
            <a:r>
              <a:rPr lang="en-US" smtClean="0"/>
              <a:t>positive-d</a:t>
            </a:r>
            <a:r>
              <a:rPr lang="pt-BR"/>
              <a:t>é</a:t>
            </a:r>
            <a:r>
              <a:rPr lang="en-US" err="1" smtClean="0"/>
              <a:t>finie</a:t>
            </a:r>
            <a:endParaRPr lang="en-US" smtClean="0"/>
          </a:p>
          <a:p>
            <a:r>
              <a:rPr lang="en-US" err="1" smtClean="0"/>
              <a:t>Interpr</a:t>
            </a:r>
            <a:r>
              <a:rPr lang="pt-BR"/>
              <a:t>é</a:t>
            </a:r>
            <a:r>
              <a:rPr lang="en-US" smtClean="0"/>
              <a:t>tee </a:t>
            </a:r>
            <a:r>
              <a:rPr lang="en-US" err="1" smtClean="0"/>
              <a:t>comme</a:t>
            </a:r>
            <a:r>
              <a:rPr lang="en-US" smtClean="0"/>
              <a:t> la </a:t>
            </a:r>
            <a:r>
              <a:rPr lang="en-US" b="1" err="1" smtClean="0"/>
              <a:t>courbure</a:t>
            </a:r>
            <a:r>
              <a:rPr lang="en-US" smtClean="0"/>
              <a:t> du </a:t>
            </a:r>
            <a:r>
              <a:rPr lang="en-US" err="1" smtClean="0"/>
              <a:t>graphe</a:t>
            </a:r>
            <a:r>
              <a:rPr lang="en-US" smtClean="0"/>
              <a:t> de la </a:t>
            </a:r>
            <a:r>
              <a:rPr lang="en-US" err="1" smtClean="0"/>
              <a:t>fonction</a:t>
            </a:r>
            <a:r>
              <a:rPr lang="en-US" smtClean="0"/>
              <a:t> </a:t>
            </a:r>
            <a:r>
              <a:rPr lang="en-US" smtClean="0"/>
              <a:t>log-</a:t>
            </a:r>
            <a:r>
              <a:rPr lang="en-US" err="1" smtClean="0"/>
              <a:t>vraisemblance</a:t>
            </a:r>
            <a:r>
              <a:rPr lang="en-US" smtClean="0"/>
              <a:t>:  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0773" y="1836604"/>
            <a:ext cx="154305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4055" y="1774691"/>
            <a:ext cx="2600325" cy="7334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4612" y="1830556"/>
            <a:ext cx="3095625" cy="5238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004" y="3920672"/>
            <a:ext cx="5558320" cy="27242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790556" y="5813950"/>
            <a:ext cx="51678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Le </a:t>
            </a:r>
            <a:r>
              <a:rPr lang="en-US" sz="2400" b="1" err="1">
                <a:solidFill>
                  <a:srgbClr val="0070C0"/>
                </a:solidFill>
              </a:rPr>
              <a:t>c</a:t>
            </a:r>
            <a:r>
              <a:rPr lang="en-US" sz="2400" b="1" err="1" smtClean="0">
                <a:solidFill>
                  <a:srgbClr val="0070C0"/>
                </a:solidFill>
              </a:rPr>
              <a:t>ercle</a:t>
            </a:r>
            <a:r>
              <a:rPr lang="en-US" sz="2400" b="1" smtClean="0">
                <a:solidFill>
                  <a:srgbClr val="0070C0"/>
                </a:solidFill>
              </a:rPr>
              <a:t> </a:t>
            </a:r>
            <a:r>
              <a:rPr lang="en-US" sz="2400" b="1" err="1" smtClean="0">
                <a:solidFill>
                  <a:srgbClr val="0070C0"/>
                </a:solidFill>
              </a:rPr>
              <a:t>osculateur</a:t>
            </a:r>
            <a:r>
              <a:rPr lang="en-US" sz="2400" b="1" smtClean="0">
                <a:solidFill>
                  <a:srgbClr val="0070C0"/>
                </a:solidFill>
              </a:rPr>
              <a:t> </a:t>
            </a:r>
            <a:r>
              <a:rPr lang="en-US" sz="2400" smtClean="0"/>
              <a:t>a son rayon</a:t>
            </a:r>
          </a:p>
          <a:p>
            <a:r>
              <a:rPr lang="en-US" sz="2400" err="1" smtClean="0"/>
              <a:t>inversement</a:t>
            </a:r>
            <a:r>
              <a:rPr lang="en-US" sz="2400" smtClean="0"/>
              <a:t> </a:t>
            </a:r>
            <a:r>
              <a:rPr lang="en-US" sz="2400" err="1" smtClean="0"/>
              <a:t>proportionel</a:t>
            </a:r>
            <a:r>
              <a:rPr lang="en-US" sz="2400" smtClean="0"/>
              <a:t> a la </a:t>
            </a:r>
            <a:r>
              <a:rPr lang="en-US" sz="2400" err="1" smtClean="0"/>
              <a:t>courbure</a:t>
            </a:r>
            <a:r>
              <a:rPr lang="en-US" sz="2400" smtClean="0"/>
              <a:t> </a:t>
            </a:r>
            <a:endParaRPr lang="en-US" sz="2400"/>
          </a:p>
        </p:txBody>
      </p:sp>
      <p:sp>
        <p:nvSpPr>
          <p:cNvPr id="9" name="TextBox 8"/>
          <p:cNvSpPr txBox="1"/>
          <p:nvPr/>
        </p:nvSpPr>
        <p:spPr>
          <a:xfrm>
            <a:off x="6790556" y="5170753"/>
            <a:ext cx="4282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MV: Maximum de </a:t>
            </a:r>
            <a:r>
              <a:rPr lang="en-US" sz="2400" err="1"/>
              <a:t>V</a:t>
            </a:r>
            <a:r>
              <a:rPr lang="en-US" sz="2400" err="1" smtClean="0"/>
              <a:t>raisemblance</a:t>
            </a:r>
            <a:endParaRPr lang="en-US" sz="240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93238" y="4201886"/>
            <a:ext cx="5081801" cy="875199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314087" y="6408046"/>
            <a:ext cx="3143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err="1" smtClean="0"/>
              <a:t>Asymptotique</a:t>
            </a:r>
            <a:r>
              <a:rPr lang="en-US" smtClean="0"/>
              <a:t> </a:t>
            </a:r>
            <a:r>
              <a:rPr lang="en-US" err="1" smtClean="0"/>
              <a:t>normalit</a:t>
            </a:r>
            <a:r>
              <a:rPr lang="pt-BR"/>
              <a:t>é</a:t>
            </a:r>
            <a:r>
              <a:rPr lang="en-US" smtClean="0"/>
              <a:t> du MV</a:t>
            </a:r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4624941" y="2387089"/>
            <a:ext cx="249431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1854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190" y="0"/>
            <a:ext cx="11176819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Les </a:t>
            </a:r>
            <a:r>
              <a:rPr lang="en-US" b="1" err="1">
                <a:solidFill>
                  <a:schemeClr val="accent1"/>
                </a:solidFill>
              </a:rPr>
              <a:t>d</a:t>
            </a:r>
            <a:r>
              <a:rPr lang="en-US" b="1" err="1" smtClean="0">
                <a:solidFill>
                  <a:schemeClr val="accent1"/>
                </a:solidFill>
              </a:rPr>
              <a:t>eux</a:t>
            </a:r>
            <a:r>
              <a:rPr lang="en-US" b="1" smtClean="0">
                <a:solidFill>
                  <a:schemeClr val="accent1"/>
                </a:solidFill>
              </a:rPr>
              <a:t> </a:t>
            </a:r>
            <a:r>
              <a:rPr lang="en-US" b="1" err="1" smtClean="0">
                <a:solidFill>
                  <a:schemeClr val="accent1"/>
                </a:solidFill>
              </a:rPr>
              <a:t>formes</a:t>
            </a:r>
            <a:r>
              <a:rPr lang="en-US" b="1" smtClean="0">
                <a:solidFill>
                  <a:schemeClr val="accent1"/>
                </a:solidFill>
              </a:rPr>
              <a:t> </a:t>
            </a:r>
            <a:r>
              <a:rPr lang="en-US" b="1" err="1" smtClean="0">
                <a:solidFill>
                  <a:schemeClr val="accent1"/>
                </a:solidFill>
              </a:rPr>
              <a:t>usuelles</a:t>
            </a:r>
            <a:r>
              <a:rPr lang="en-US" b="1" smtClean="0">
                <a:solidFill>
                  <a:schemeClr val="accent1"/>
                </a:solidFill>
              </a:rPr>
              <a:t> de la </a:t>
            </a:r>
            <a:r>
              <a:rPr lang="en-US" b="1" err="1" smtClean="0">
                <a:solidFill>
                  <a:schemeClr val="accent1"/>
                </a:solidFill>
              </a:rPr>
              <a:t>matrice</a:t>
            </a:r>
            <a:r>
              <a:rPr lang="en-US" b="1" smtClean="0">
                <a:solidFill>
                  <a:schemeClr val="accent1"/>
                </a:solidFill>
              </a:rPr>
              <a:t> de Fisher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630" y="1325563"/>
            <a:ext cx="11908970" cy="4351338"/>
          </a:xfrm>
        </p:spPr>
        <p:txBody>
          <a:bodyPr/>
          <a:lstStyle/>
          <a:p>
            <a:r>
              <a:rPr lang="en-US" smtClean="0"/>
              <a:t>En </a:t>
            </a:r>
            <a:r>
              <a:rPr lang="en-US" err="1" smtClean="0"/>
              <a:t>utilisant</a:t>
            </a:r>
            <a:r>
              <a:rPr lang="en-US" smtClean="0"/>
              <a:t> les </a:t>
            </a:r>
            <a:r>
              <a:rPr lang="en-US" err="1" smtClean="0"/>
              <a:t>deux</a:t>
            </a:r>
            <a:r>
              <a:rPr lang="en-US" smtClean="0"/>
              <a:t> </a:t>
            </a:r>
            <a:r>
              <a:rPr lang="en-US" err="1" smtClean="0"/>
              <a:t>premi</a:t>
            </a:r>
            <a:r>
              <a:rPr lang="pt-BR"/>
              <a:t>è</a:t>
            </a:r>
            <a:r>
              <a:rPr lang="en-US" smtClean="0"/>
              <a:t>res </a:t>
            </a:r>
            <a:r>
              <a:rPr lang="en-US" b="1" err="1" smtClean="0"/>
              <a:t>identit</a:t>
            </a:r>
            <a:r>
              <a:rPr lang="pt-BR" b="1"/>
              <a:t>é</a:t>
            </a:r>
            <a:r>
              <a:rPr lang="en-US" b="1" smtClean="0"/>
              <a:t> </a:t>
            </a:r>
            <a:r>
              <a:rPr lang="en-US" b="1" smtClean="0"/>
              <a:t>de Bartlett </a:t>
            </a:r>
            <a:r>
              <a:rPr lang="en-US" smtClean="0"/>
              <a:t>sous les  conditions </a:t>
            </a:r>
            <a:r>
              <a:rPr lang="en-US" smtClean="0"/>
              <a:t>de </a:t>
            </a:r>
            <a:r>
              <a:rPr lang="en-US" smtClean="0"/>
              <a:t>r</a:t>
            </a:r>
            <a:r>
              <a:rPr lang="pt-BR"/>
              <a:t>é</a:t>
            </a:r>
            <a:r>
              <a:rPr lang="en-US" err="1" smtClean="0"/>
              <a:t>gularit</a:t>
            </a:r>
            <a:r>
              <a:rPr lang="pt-BR"/>
              <a:t>é</a:t>
            </a:r>
            <a:r>
              <a:rPr lang="en-US" smtClean="0"/>
              <a:t>s  d'</a:t>
            </a:r>
            <a:r>
              <a:rPr lang="pt-BR"/>
              <a:t>é</a:t>
            </a:r>
            <a:r>
              <a:rPr lang="en-US" smtClean="0"/>
              <a:t>change k-</a:t>
            </a:r>
            <a:r>
              <a:rPr lang="en-US" err="1" smtClean="0"/>
              <a:t>fois</a:t>
            </a:r>
            <a:r>
              <a:rPr lang="en-US" smtClean="0"/>
              <a:t> des op</a:t>
            </a:r>
            <a:r>
              <a:rPr lang="pt-BR"/>
              <a:t>é</a:t>
            </a:r>
            <a:r>
              <a:rPr lang="en-US" smtClean="0"/>
              <a:t>rations de differentiation avec </a:t>
            </a:r>
            <a:r>
              <a:rPr lang="en-US" err="1" smtClean="0"/>
              <a:t>l'integration</a:t>
            </a:r>
            <a:endParaRPr lang="en-US" smtClean="0"/>
          </a:p>
          <a:p>
            <a:pPr marL="0" indent="0">
              <a:buNone/>
            </a:pPr>
            <a:r>
              <a:rPr lang="en-US"/>
              <a:t> </a:t>
            </a:r>
            <a:endParaRPr lang="en-US" smtClean="0"/>
          </a:p>
          <a:p>
            <a:r>
              <a:rPr lang="en-US" smtClean="0"/>
              <a:t> </a:t>
            </a:r>
            <a:r>
              <a:rPr lang="en-US" err="1"/>
              <a:t>R</a:t>
            </a:r>
            <a:r>
              <a:rPr lang="en-US" err="1" smtClean="0"/>
              <a:t>é-écrit</a:t>
            </a:r>
            <a:r>
              <a:rPr lang="en-US" smtClean="0"/>
              <a:t> </a:t>
            </a:r>
            <a:r>
              <a:rPr lang="en-US" smtClean="0"/>
              <a:t>la </a:t>
            </a:r>
            <a:r>
              <a:rPr lang="en-US" err="1" smtClean="0"/>
              <a:t>matrice</a:t>
            </a:r>
            <a:r>
              <a:rPr lang="en-US" smtClean="0"/>
              <a:t> </a:t>
            </a:r>
            <a:r>
              <a:rPr lang="en-US" err="1" smtClean="0"/>
              <a:t>d'information</a:t>
            </a:r>
            <a:r>
              <a:rPr lang="en-US" smtClean="0"/>
              <a:t> de Fisher </a:t>
            </a:r>
            <a:r>
              <a:rPr lang="en-US" smtClean="0"/>
              <a:t>sous </a:t>
            </a:r>
            <a:r>
              <a:rPr lang="en-US" err="1" smtClean="0"/>
              <a:t>ses</a:t>
            </a:r>
            <a:r>
              <a:rPr lang="en-US" smtClean="0"/>
              <a:t> </a:t>
            </a:r>
            <a:r>
              <a:rPr lang="en-US" err="1" smtClean="0"/>
              <a:t>formes</a:t>
            </a:r>
            <a:r>
              <a:rPr lang="en-US" smtClean="0"/>
              <a:t> les </a:t>
            </a:r>
            <a:r>
              <a:rPr lang="en-US" smtClean="0"/>
              <a:t>plus </a:t>
            </a:r>
            <a:r>
              <a:rPr lang="en-US" err="1" smtClean="0"/>
              <a:t>connues</a:t>
            </a:r>
            <a:r>
              <a:rPr lang="en-US" smtClean="0"/>
              <a:t> :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6077" y="5686174"/>
            <a:ext cx="7200900" cy="1028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9610" y="2086147"/>
            <a:ext cx="8963025" cy="7143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0210" y="3468016"/>
            <a:ext cx="7972425" cy="7143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215" y="5090749"/>
            <a:ext cx="11353800" cy="3905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68835" y="3487976"/>
            <a:ext cx="32930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mtClean="0">
                <a:solidFill>
                  <a:srgbClr val="202124"/>
                </a:solidFill>
                <a:latin typeface="arial" panose="020B0604020202020204" pitchFamily="34" charset="0"/>
              </a:rPr>
              <a:t>①</a:t>
            </a:r>
            <a:r>
              <a:rPr lang="en-US" sz="2800" smtClean="0"/>
              <a:t> </a:t>
            </a:r>
            <a:r>
              <a:rPr lang="en-US" sz="2800" b="1" err="1" smtClean="0"/>
              <a:t>Premi</a:t>
            </a:r>
            <a:r>
              <a:rPr lang="pt-BR" sz="2800" b="1"/>
              <a:t>è</a:t>
            </a:r>
            <a:r>
              <a:rPr lang="en-US" sz="2800" b="1" smtClean="0"/>
              <a:t>re </a:t>
            </a:r>
            <a:r>
              <a:rPr lang="en-US" sz="2800" b="1" err="1" smtClean="0"/>
              <a:t>forme</a:t>
            </a:r>
            <a:r>
              <a:rPr lang="en-US" sz="2800" b="1" smtClean="0"/>
              <a:t> </a:t>
            </a:r>
            <a:r>
              <a:rPr lang="en-US" sz="2800" smtClean="0"/>
              <a:t>:</a:t>
            </a:r>
            <a:endParaRPr lang="en-US" sz="2800"/>
          </a:p>
        </p:txBody>
      </p:sp>
      <p:sp>
        <p:nvSpPr>
          <p:cNvPr id="10" name="TextBox 9"/>
          <p:cNvSpPr txBox="1"/>
          <p:nvPr/>
        </p:nvSpPr>
        <p:spPr>
          <a:xfrm>
            <a:off x="368835" y="4386994"/>
            <a:ext cx="99448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②</a:t>
            </a:r>
            <a:r>
              <a:rPr lang="en-US" smtClean="0"/>
              <a:t> </a:t>
            </a:r>
            <a:r>
              <a:rPr lang="en-US" sz="2800" b="1" err="1" smtClean="0"/>
              <a:t>Deuxi</a:t>
            </a:r>
            <a:r>
              <a:rPr lang="pt-BR" sz="2800" b="1"/>
              <a:t>è</a:t>
            </a:r>
            <a:r>
              <a:rPr lang="en-US" sz="2800" b="1" smtClean="0"/>
              <a:t>me </a:t>
            </a:r>
            <a:r>
              <a:rPr lang="en-US" sz="2800" b="1" err="1" smtClean="0"/>
              <a:t>forme</a:t>
            </a:r>
            <a:r>
              <a:rPr lang="en-US" sz="2800" b="1" smtClean="0"/>
              <a:t> </a:t>
            </a:r>
            <a:r>
              <a:rPr lang="en-US" sz="2800" smtClean="0"/>
              <a:t>(</a:t>
            </a:r>
            <a:r>
              <a:rPr lang="en-US" sz="2800" err="1" smtClean="0"/>
              <a:t>moins</a:t>
            </a:r>
            <a:r>
              <a:rPr lang="en-US" sz="2800" smtClean="0"/>
              <a:t> la </a:t>
            </a:r>
            <a:r>
              <a:rPr lang="en-US" sz="2800" err="1" smtClean="0"/>
              <a:t>Hessienne</a:t>
            </a:r>
            <a:r>
              <a:rPr lang="en-US" sz="2800" smtClean="0"/>
              <a:t> de la log-</a:t>
            </a:r>
            <a:r>
              <a:rPr lang="en-US" sz="2800" err="1" smtClean="0"/>
              <a:t>vraisemblance</a:t>
            </a:r>
            <a:r>
              <a:rPr lang="en-US" sz="2800" smtClean="0"/>
              <a:t>) :</a:t>
            </a:r>
            <a:endParaRPr lang="en-US" sz="2800"/>
          </a:p>
        </p:txBody>
      </p:sp>
      <p:cxnSp>
        <p:nvCxnSpPr>
          <p:cNvPr id="11" name="Straight Connector 10"/>
          <p:cNvCxnSpPr/>
          <p:nvPr/>
        </p:nvCxnSpPr>
        <p:spPr>
          <a:xfrm>
            <a:off x="6259286" y="4182391"/>
            <a:ext cx="5372942" cy="1068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5105400" y="6714874"/>
            <a:ext cx="673042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191410" y="4058636"/>
            <a:ext cx="1425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(Bartlett k=1)</a:t>
            </a:r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324499" y="5486382"/>
            <a:ext cx="1425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(Bartlett k=2)</a:t>
            </a:r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333899" y="2219585"/>
            <a:ext cx="119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(Bartlett k)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18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501" y="4754039"/>
            <a:ext cx="6983123" cy="820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175" y="-149866"/>
            <a:ext cx="11680723" cy="1325563"/>
          </a:xfrm>
        </p:spPr>
        <p:txBody>
          <a:bodyPr/>
          <a:lstStyle/>
          <a:p>
            <a:r>
              <a:rPr lang="en-US" b="1" err="1" smtClean="0">
                <a:solidFill>
                  <a:schemeClr val="accent1"/>
                </a:solidFill>
              </a:rPr>
              <a:t>Mahalanobis</a:t>
            </a:r>
            <a:r>
              <a:rPr lang="en-US" b="1" smtClean="0">
                <a:solidFill>
                  <a:schemeClr val="accent1"/>
                </a:solidFill>
              </a:rPr>
              <a:t> et la ``distance </a:t>
            </a:r>
            <a:r>
              <a:rPr lang="en-US" b="1" smtClean="0">
                <a:solidFill>
                  <a:schemeClr val="accent1"/>
                </a:solidFill>
              </a:rPr>
              <a:t>g</a:t>
            </a:r>
            <a:r>
              <a:rPr lang="pt-BR" b="1">
                <a:solidFill>
                  <a:schemeClr val="accent1"/>
                </a:solidFill>
              </a:rPr>
              <a:t>é</a:t>
            </a:r>
            <a:r>
              <a:rPr lang="en-US" b="1" err="1" smtClean="0">
                <a:solidFill>
                  <a:schemeClr val="accent1"/>
                </a:solidFill>
              </a:rPr>
              <a:t>neralis</a:t>
            </a:r>
            <a:r>
              <a:rPr lang="pt-BR" b="1">
                <a:solidFill>
                  <a:schemeClr val="accent1"/>
                </a:solidFill>
              </a:rPr>
              <a:t>é</a:t>
            </a:r>
            <a:r>
              <a:rPr lang="en-US" b="1" smtClean="0">
                <a:solidFill>
                  <a:schemeClr val="accent1"/>
                </a:solidFill>
              </a:rPr>
              <a:t>e</a:t>
            </a:r>
            <a:r>
              <a:rPr lang="en-US" b="1" smtClean="0">
                <a:solidFill>
                  <a:schemeClr val="accent1"/>
                </a:solidFill>
              </a:rPr>
              <a:t>’’ 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05" y="1017491"/>
            <a:ext cx="8158317" cy="5821160"/>
          </a:xfrm>
        </p:spPr>
        <p:txBody>
          <a:bodyPr/>
          <a:lstStyle/>
          <a:p>
            <a:r>
              <a:rPr lang="en-US" err="1" smtClean="0"/>
              <a:t>Analyse</a:t>
            </a:r>
            <a:r>
              <a:rPr lang="en-US" smtClean="0"/>
              <a:t> </a:t>
            </a:r>
            <a:r>
              <a:rPr lang="en-US" smtClean="0"/>
              <a:t>de </a:t>
            </a:r>
            <a:r>
              <a:rPr lang="en-US" err="1" smtClean="0"/>
              <a:t>donn</a:t>
            </a:r>
            <a:r>
              <a:rPr lang="pt-BR"/>
              <a:t>é</a:t>
            </a:r>
            <a:r>
              <a:rPr lang="en-US" err="1" smtClean="0"/>
              <a:t>es</a:t>
            </a:r>
            <a:r>
              <a:rPr lang="en-US" smtClean="0"/>
              <a:t> </a:t>
            </a:r>
            <a:r>
              <a:rPr lang="en-US" err="1" smtClean="0"/>
              <a:t>en</a:t>
            </a:r>
            <a:r>
              <a:rPr lang="en-US" smtClean="0"/>
              <a:t> </a:t>
            </a:r>
            <a:r>
              <a:rPr lang="en-US" err="1" smtClean="0"/>
              <a:t>craniologie</a:t>
            </a:r>
            <a:r>
              <a:rPr lang="en-US" smtClean="0"/>
              <a:t> sur des </a:t>
            </a:r>
            <a:r>
              <a:rPr lang="en-US" err="1" smtClean="0"/>
              <a:t>groupes</a:t>
            </a:r>
            <a:r>
              <a:rPr lang="en-US" smtClean="0"/>
              <a:t> : </a:t>
            </a:r>
            <a:r>
              <a:rPr lang="en-US" err="1" smtClean="0"/>
              <a:t>chaque</a:t>
            </a:r>
            <a:r>
              <a:rPr lang="en-US" smtClean="0"/>
              <a:t> </a:t>
            </a:r>
            <a:r>
              <a:rPr lang="en-US" err="1" smtClean="0"/>
              <a:t>cr</a:t>
            </a:r>
            <a:r>
              <a:rPr lang="pt-BR" smtClean="0"/>
              <a:t>â</a:t>
            </a:r>
            <a:r>
              <a:rPr lang="en-US" smtClean="0"/>
              <a:t>ne </a:t>
            </a:r>
            <a:r>
              <a:rPr lang="en-US" err="1" smtClean="0"/>
              <a:t>est</a:t>
            </a:r>
            <a:r>
              <a:rPr lang="en-US" smtClean="0"/>
              <a:t> </a:t>
            </a:r>
            <a:r>
              <a:rPr lang="en-US" err="1" smtClean="0"/>
              <a:t>caracteris</a:t>
            </a:r>
            <a:r>
              <a:rPr lang="pt-BR" smtClean="0"/>
              <a:t>é</a:t>
            </a:r>
            <a:r>
              <a:rPr lang="en-US" smtClean="0"/>
              <a:t> </a:t>
            </a:r>
            <a:r>
              <a:rPr lang="en-US" smtClean="0"/>
              <a:t>par d </a:t>
            </a:r>
            <a:r>
              <a:rPr lang="en-US" err="1" smtClean="0"/>
              <a:t>attributs</a:t>
            </a:r>
            <a:r>
              <a:rPr lang="en-US" smtClean="0"/>
              <a:t>.</a:t>
            </a:r>
          </a:p>
          <a:p>
            <a:endParaRPr lang="en-US" smtClean="0"/>
          </a:p>
          <a:p>
            <a:r>
              <a:rPr lang="en-US" err="1" smtClean="0"/>
              <a:t>Mahalanobis</a:t>
            </a:r>
            <a:r>
              <a:rPr lang="en-US" smtClean="0"/>
              <a:t> (1928, 1936) propose </a:t>
            </a:r>
            <a:r>
              <a:rPr lang="en-US" err="1" smtClean="0"/>
              <a:t>d’utiliser</a:t>
            </a:r>
            <a:r>
              <a:rPr lang="en-US" smtClean="0"/>
              <a:t> </a:t>
            </a:r>
            <a:r>
              <a:rPr lang="en-US" err="1" smtClean="0"/>
              <a:t>cette</a:t>
            </a:r>
            <a:r>
              <a:rPr lang="en-US" smtClean="0"/>
              <a:t> </a:t>
            </a:r>
            <a:r>
              <a:rPr lang="en-US" b="1" smtClean="0">
                <a:solidFill>
                  <a:srgbClr val="FF0000"/>
                </a:solidFill>
              </a:rPr>
              <a:t>divergence</a:t>
            </a:r>
            <a:r>
              <a:rPr lang="en-US" smtClean="0"/>
              <a:t> entre </a:t>
            </a:r>
            <a:r>
              <a:rPr lang="en-US" err="1" smtClean="0"/>
              <a:t>deux</a:t>
            </a:r>
            <a:r>
              <a:rPr lang="en-US" smtClean="0"/>
              <a:t> </a:t>
            </a:r>
            <a:r>
              <a:rPr lang="en-US" err="1" smtClean="0"/>
              <a:t>groupes</a:t>
            </a:r>
            <a:r>
              <a:rPr lang="en-US" smtClean="0"/>
              <a:t> S</a:t>
            </a:r>
            <a:r>
              <a:rPr lang="en-US" baseline="-25000" smtClean="0"/>
              <a:t>1</a:t>
            </a:r>
            <a:r>
              <a:rPr lang="en-US" smtClean="0"/>
              <a:t> et S</a:t>
            </a:r>
            <a:r>
              <a:rPr lang="en-US" baseline="-25000" smtClean="0"/>
              <a:t>2</a:t>
            </a:r>
            <a:r>
              <a:rPr lang="en-US" smtClean="0"/>
              <a:t> </a:t>
            </a:r>
            <a:r>
              <a:rPr lang="en-US" smtClean="0"/>
              <a:t>:</a:t>
            </a:r>
          </a:p>
          <a:p>
            <a:endParaRPr lang="en-US"/>
          </a:p>
          <a:p>
            <a:pPr marL="0" indent="0">
              <a:buNone/>
            </a:pPr>
            <a:endParaRPr lang="en-US"/>
          </a:p>
          <a:p>
            <a:r>
              <a:rPr lang="en-US" err="1" smtClean="0"/>
              <a:t>Aujourd'hui</a:t>
            </a:r>
            <a:r>
              <a:rPr lang="en-US" smtClean="0"/>
              <a:t>, la </a:t>
            </a:r>
            <a:r>
              <a:rPr lang="en-US" b="1" smtClean="0">
                <a:solidFill>
                  <a:srgbClr val="FF0000"/>
                </a:solidFill>
              </a:rPr>
              <a:t>distance de </a:t>
            </a:r>
            <a:r>
              <a:rPr lang="en-US" b="1" err="1" smtClean="0">
                <a:solidFill>
                  <a:srgbClr val="FF0000"/>
                </a:solidFill>
              </a:rPr>
              <a:t>Mahalanobis</a:t>
            </a:r>
            <a:r>
              <a:rPr lang="en-US" b="1">
                <a:solidFill>
                  <a:srgbClr val="FF0000"/>
                </a:solidFill>
              </a:rPr>
              <a:t> </a:t>
            </a:r>
            <a:r>
              <a:rPr lang="en-US"/>
              <a:t>(</a:t>
            </a:r>
            <a:r>
              <a:rPr lang="en-US" smtClean="0"/>
              <a:t>m</a:t>
            </a:r>
            <a:r>
              <a:rPr lang="pt-BR" smtClean="0"/>
              <a:t>é</a:t>
            </a:r>
            <a:r>
              <a:rPr lang="en-US" err="1" smtClean="0"/>
              <a:t>trique</a:t>
            </a:r>
            <a:r>
              <a:rPr lang="en-US"/>
              <a:t>) </a:t>
            </a:r>
            <a:r>
              <a:rPr lang="en-US" smtClean="0"/>
              <a:t>:</a:t>
            </a:r>
          </a:p>
          <a:p>
            <a:pPr marL="0" indent="0">
              <a:buNone/>
            </a:pPr>
            <a:endParaRPr lang="en-US" smtClean="0"/>
          </a:p>
          <a:p>
            <a:endParaRPr lang="en-US" smtClean="0"/>
          </a:p>
          <a:p>
            <a:r>
              <a:rPr lang="en-US" smtClean="0"/>
              <a:t>Divergence = </a:t>
            </a:r>
            <a:r>
              <a:rPr lang="en-US" err="1" smtClean="0"/>
              <a:t>dissimilarit</a:t>
            </a:r>
            <a:r>
              <a:rPr lang="pt-BR" smtClean="0"/>
              <a:t>é</a:t>
            </a:r>
            <a:r>
              <a:rPr lang="en-US" smtClean="0"/>
              <a:t> </a:t>
            </a:r>
            <a:r>
              <a:rPr lang="en-US" err="1" smtClean="0"/>
              <a:t>lisse</a:t>
            </a:r>
            <a:r>
              <a:rPr lang="en-US" smtClean="0"/>
              <a:t> qui ne </a:t>
            </a:r>
            <a:r>
              <a:rPr lang="en-US" err="1" smtClean="0"/>
              <a:t>satisfait</a:t>
            </a:r>
            <a:r>
              <a:rPr lang="en-US" smtClean="0"/>
              <a:t> pas </a:t>
            </a:r>
            <a:r>
              <a:rPr lang="en-US" b="1" err="1" smtClean="0">
                <a:solidFill>
                  <a:srgbClr val="FF0000"/>
                </a:solidFill>
              </a:rPr>
              <a:t>l'inegalit</a:t>
            </a:r>
            <a:r>
              <a:rPr lang="pt-BR" b="1" smtClean="0">
                <a:solidFill>
                  <a:srgbClr val="FF0000"/>
                </a:solidFill>
              </a:rPr>
              <a:t>é</a:t>
            </a:r>
            <a:r>
              <a:rPr lang="en-US" b="1" smtClean="0">
                <a:solidFill>
                  <a:srgbClr val="FF0000"/>
                </a:solidFill>
              </a:rPr>
              <a:t> </a:t>
            </a:r>
            <a:r>
              <a:rPr lang="en-US" b="1" err="1" smtClean="0">
                <a:solidFill>
                  <a:srgbClr val="FF0000"/>
                </a:solidFill>
              </a:rPr>
              <a:t>triangulaire</a:t>
            </a:r>
            <a:r>
              <a:rPr lang="en-US" b="1" smtClean="0">
                <a:solidFill>
                  <a:srgbClr val="FF0000"/>
                </a:solidFill>
              </a:rPr>
              <a:t> </a:t>
            </a:r>
            <a:r>
              <a:rPr lang="en-US" smtClean="0"/>
              <a:t>des distances </a:t>
            </a:r>
            <a:r>
              <a:rPr lang="en-US" smtClean="0"/>
              <a:t>m</a:t>
            </a:r>
            <a:r>
              <a:rPr lang="pt-BR" smtClean="0"/>
              <a:t>é</a:t>
            </a:r>
            <a:r>
              <a:rPr lang="en-US" err="1" smtClean="0"/>
              <a:t>triques</a:t>
            </a:r>
            <a:r>
              <a:rPr lang="en-US" smtClean="0"/>
              <a:t> </a:t>
            </a:r>
            <a:endParaRPr lang="en-US" smtClean="0"/>
          </a:p>
          <a:p>
            <a:endParaRPr lang="en-US" smtClean="0"/>
          </a:p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9203" y="3398621"/>
            <a:ext cx="3431055" cy="15323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680" y="3398621"/>
            <a:ext cx="6654766" cy="61293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8118" y="5442634"/>
            <a:ext cx="86160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qui g</a:t>
            </a:r>
            <a:r>
              <a:rPr lang="pt-BR" sz="2400" smtClean="0"/>
              <a:t>é</a:t>
            </a:r>
            <a:r>
              <a:rPr lang="en-US" sz="2400" smtClean="0"/>
              <a:t>n</a:t>
            </a:r>
            <a:r>
              <a:rPr lang="pt-BR" sz="2400" smtClean="0"/>
              <a:t>é</a:t>
            </a:r>
            <a:r>
              <a:rPr lang="en-US" sz="2400" err="1" smtClean="0"/>
              <a:t>ralise</a:t>
            </a:r>
            <a:r>
              <a:rPr lang="en-US" sz="2400" smtClean="0"/>
              <a:t> </a:t>
            </a:r>
            <a:r>
              <a:rPr lang="en-US" sz="2400" smtClean="0"/>
              <a:t>la </a:t>
            </a:r>
            <a:r>
              <a:rPr lang="en-US" sz="2400" b="1" smtClean="0"/>
              <a:t>distance </a:t>
            </a:r>
            <a:r>
              <a:rPr lang="en-US" sz="2400" b="1" err="1" smtClean="0"/>
              <a:t>euclidienne</a:t>
            </a:r>
            <a:r>
              <a:rPr lang="en-US" sz="2400" b="1"/>
              <a:t> </a:t>
            </a:r>
            <a:r>
              <a:rPr lang="en-US" sz="2400" err="1" smtClean="0"/>
              <a:t>quand</a:t>
            </a:r>
            <a:r>
              <a:rPr lang="en-US" sz="2400" smtClean="0"/>
              <a:t> </a:t>
            </a:r>
            <a:r>
              <a:rPr lang="el-GR" sz="2400"/>
              <a:t>Σ </a:t>
            </a:r>
            <a:r>
              <a:rPr lang="en-US" sz="2400" b="1" smtClean="0"/>
              <a:t> </a:t>
            </a:r>
            <a:r>
              <a:rPr lang="en-US" sz="2400" smtClean="0"/>
              <a:t>=I,  </a:t>
            </a:r>
            <a:r>
              <a:rPr lang="en-US" sz="2400" err="1" smtClean="0"/>
              <a:t>matrice</a:t>
            </a:r>
            <a:r>
              <a:rPr lang="en-US" sz="2400" smtClean="0"/>
              <a:t> </a:t>
            </a:r>
            <a:r>
              <a:rPr lang="en-US" sz="2400" err="1" smtClean="0"/>
              <a:t>identit</a:t>
            </a:r>
            <a:r>
              <a:rPr lang="pt-BR" sz="2400" smtClean="0"/>
              <a:t>é</a:t>
            </a:r>
            <a:r>
              <a:rPr lang="en-US" sz="2400" smtClean="0"/>
              <a:t> </a:t>
            </a:r>
            <a:endParaRPr lang="en-US" sz="2400"/>
          </a:p>
        </p:txBody>
      </p:sp>
      <p:pic>
        <p:nvPicPr>
          <p:cNvPr id="1026" name="Picture 2" descr="PCMahalanobis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0626" y="206830"/>
            <a:ext cx="1133771" cy="1705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8709203" y="1918701"/>
            <a:ext cx="338140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/>
              <a:t>P. C. </a:t>
            </a:r>
            <a:r>
              <a:rPr lang="en-US" sz="2000" err="1"/>
              <a:t>Mahalanobis</a:t>
            </a:r>
            <a:endParaRPr lang="en-US" sz="2000"/>
          </a:p>
          <a:p>
            <a:pPr algn="ctr"/>
            <a:r>
              <a:rPr lang="en-US" sz="2000"/>
              <a:t>(1893-1972</a:t>
            </a:r>
            <a:r>
              <a:rPr lang="en-US" sz="2000" smtClean="0"/>
              <a:t>)</a:t>
            </a:r>
          </a:p>
          <a:p>
            <a:pPr algn="ctr"/>
            <a:r>
              <a:rPr lang="en-US" sz="2000" err="1" smtClean="0"/>
              <a:t>Fondateur</a:t>
            </a:r>
            <a:r>
              <a:rPr lang="en-US" sz="2000" smtClean="0"/>
              <a:t> </a:t>
            </a:r>
            <a:endParaRPr lang="en-US" sz="2000"/>
          </a:p>
          <a:p>
            <a:pPr algn="ctr"/>
            <a:r>
              <a:rPr lang="en-US" sz="2000" err="1" smtClean="0"/>
              <a:t>Institut</a:t>
            </a:r>
            <a:r>
              <a:rPr lang="en-US" sz="2000" smtClean="0"/>
              <a:t> </a:t>
            </a:r>
            <a:r>
              <a:rPr lang="en-US" sz="2000" err="1" smtClean="0"/>
              <a:t>Statistique</a:t>
            </a:r>
            <a:r>
              <a:rPr lang="en-US" sz="2000" smtClean="0"/>
              <a:t> </a:t>
            </a:r>
            <a:r>
              <a:rPr lang="en-US" sz="2000" err="1" smtClean="0"/>
              <a:t>Indien</a:t>
            </a:r>
            <a:r>
              <a:rPr lang="en-US" sz="2000" smtClean="0"/>
              <a:t> (ISI)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09203" y="5902636"/>
            <a:ext cx="3331746" cy="69025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 rot="5400000">
            <a:off x="10628190" y="993104"/>
            <a:ext cx="1261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latin typeface="Source Sans Pro"/>
              </a:rPr>
              <a:t>© </a:t>
            </a:r>
            <a:r>
              <a:rPr lang="en-US" err="1" smtClean="0">
                <a:latin typeface="Source Sans Pro"/>
              </a:rPr>
              <a:t>wikipedia</a:t>
            </a:r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933680" y="5464612"/>
            <a:ext cx="6654766" cy="1068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6373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639" y="197976"/>
            <a:ext cx="11936361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Les distances </a:t>
            </a:r>
            <a:r>
              <a:rPr lang="en-US" b="1" smtClean="0">
                <a:solidFill>
                  <a:schemeClr val="accent1"/>
                </a:solidFill>
              </a:rPr>
              <a:t>de </a:t>
            </a:r>
            <a:r>
              <a:rPr lang="en-US" b="1" err="1" smtClean="0">
                <a:solidFill>
                  <a:schemeClr val="accent1"/>
                </a:solidFill>
              </a:rPr>
              <a:t>Mahalanobis</a:t>
            </a:r>
            <a:r>
              <a:rPr lang="en-US" b="1" smtClean="0">
                <a:solidFill>
                  <a:schemeClr val="accent1"/>
                </a:solidFill>
              </a:rPr>
              <a:t> : </a:t>
            </a:r>
            <a:br>
              <a:rPr lang="en-US" b="1" smtClean="0">
                <a:solidFill>
                  <a:schemeClr val="accent1"/>
                </a:solidFill>
              </a:rPr>
            </a:br>
            <a:r>
              <a:rPr lang="en-US" b="1" smtClean="0">
                <a:solidFill>
                  <a:schemeClr val="accent1"/>
                </a:solidFill>
              </a:rPr>
              <a:t>Des </a:t>
            </a:r>
            <a:r>
              <a:rPr lang="en-US" b="1" err="1" smtClean="0">
                <a:solidFill>
                  <a:schemeClr val="accent1"/>
                </a:solidFill>
              </a:rPr>
              <a:t>espaces</a:t>
            </a:r>
            <a:r>
              <a:rPr lang="en-US" b="1" smtClean="0">
                <a:solidFill>
                  <a:schemeClr val="accent1"/>
                </a:solidFill>
              </a:rPr>
              <a:t> </a:t>
            </a:r>
            <a:r>
              <a:rPr lang="en-US" b="1" err="1" smtClean="0">
                <a:solidFill>
                  <a:schemeClr val="accent1"/>
                </a:solidFill>
              </a:rPr>
              <a:t>vectoriels</a:t>
            </a:r>
            <a:r>
              <a:rPr lang="en-US" b="1" smtClean="0">
                <a:solidFill>
                  <a:schemeClr val="accent1"/>
                </a:solidFill>
              </a:rPr>
              <a:t> </a:t>
            </a:r>
            <a:r>
              <a:rPr lang="en-US" b="1" err="1" smtClean="0">
                <a:solidFill>
                  <a:schemeClr val="accent1"/>
                </a:solidFill>
              </a:rPr>
              <a:t>equipes</a:t>
            </a:r>
            <a:r>
              <a:rPr lang="en-US" b="1" smtClean="0">
                <a:solidFill>
                  <a:schemeClr val="accent1"/>
                </a:solidFill>
              </a:rPr>
              <a:t> d'un </a:t>
            </a:r>
            <a:r>
              <a:rPr lang="en-US" b="1" err="1" smtClean="0">
                <a:solidFill>
                  <a:schemeClr val="accent1"/>
                </a:solidFill>
              </a:rPr>
              <a:t>produit</a:t>
            </a:r>
            <a:r>
              <a:rPr lang="en-US" b="1" smtClean="0">
                <a:solidFill>
                  <a:schemeClr val="accent1"/>
                </a:solidFill>
              </a:rPr>
              <a:t> </a:t>
            </a:r>
            <a:r>
              <a:rPr lang="en-US" b="1" err="1" smtClean="0">
                <a:solidFill>
                  <a:schemeClr val="accent1"/>
                </a:solidFill>
              </a:rPr>
              <a:t>scalaire</a:t>
            </a:r>
            <a:r>
              <a:rPr lang="en-US" b="1" smtClean="0">
                <a:solidFill>
                  <a:schemeClr val="accent1"/>
                </a:solidFill>
              </a:rPr>
              <a:t> </a:t>
            </a:r>
            <a:endParaRPr lang="en-US" b="1">
              <a:solidFill>
                <a:schemeClr val="accent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5601" y="1531377"/>
            <a:ext cx="4162425" cy="7715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4129" y="1639259"/>
            <a:ext cx="7481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smtClean="0"/>
              <a:t>La distance de </a:t>
            </a:r>
            <a:r>
              <a:rPr lang="en-US" sz="2800" err="1" smtClean="0"/>
              <a:t>Mahalanobis</a:t>
            </a:r>
            <a:r>
              <a:rPr lang="en-US" sz="2800" smtClean="0"/>
              <a:t> se </a:t>
            </a:r>
            <a:r>
              <a:rPr lang="en-US" sz="2800" err="1" smtClean="0"/>
              <a:t>r</a:t>
            </a:r>
            <a:r>
              <a:rPr lang="en-US" sz="2800" err="1" smtClean="0"/>
              <a:t>é-écrit</a:t>
            </a:r>
            <a:r>
              <a:rPr lang="en-US" sz="2800" smtClean="0"/>
              <a:t> </a:t>
            </a:r>
            <a:r>
              <a:rPr lang="en-US" sz="2800" err="1" smtClean="0"/>
              <a:t>comme</a:t>
            </a:r>
            <a:r>
              <a:rPr lang="en-US" sz="2800" smtClean="0"/>
              <a:t> </a:t>
            </a:r>
            <a:endParaRPr lang="en-US" sz="2800"/>
          </a:p>
        </p:txBody>
      </p:sp>
      <p:sp>
        <p:nvSpPr>
          <p:cNvPr id="8" name="TextBox 7"/>
          <p:cNvSpPr txBox="1"/>
          <p:nvPr/>
        </p:nvSpPr>
        <p:spPr>
          <a:xfrm>
            <a:off x="344129" y="2426290"/>
            <a:ext cx="1152340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smtClean="0"/>
              <a:t>Pour </a:t>
            </a:r>
            <a:r>
              <a:rPr lang="en-US" sz="2800" err="1" smtClean="0"/>
              <a:t>une</a:t>
            </a:r>
            <a:r>
              <a:rPr lang="en-US" sz="2800" smtClean="0"/>
              <a:t> </a:t>
            </a:r>
            <a:r>
              <a:rPr lang="en-US" sz="2800" err="1" smtClean="0"/>
              <a:t>matrice</a:t>
            </a:r>
            <a:r>
              <a:rPr lang="en-US" sz="2800" smtClean="0"/>
              <a:t> </a:t>
            </a:r>
            <a:r>
              <a:rPr lang="en-US" sz="2800" err="1" smtClean="0"/>
              <a:t>symm</a:t>
            </a:r>
            <a:r>
              <a:rPr lang="pt-BR" sz="2800" smtClean="0"/>
              <a:t>é</a:t>
            </a:r>
            <a:r>
              <a:rPr lang="en-US" sz="2800" err="1" smtClean="0"/>
              <a:t>trique</a:t>
            </a:r>
            <a:r>
              <a:rPr lang="en-US" sz="2800" smtClean="0"/>
              <a:t> </a:t>
            </a:r>
            <a:r>
              <a:rPr lang="en-US" sz="2800" smtClean="0"/>
              <a:t>positive-definite Q,  on </a:t>
            </a:r>
            <a:r>
              <a:rPr lang="en-US" sz="2800" smtClean="0"/>
              <a:t>d</a:t>
            </a:r>
            <a:r>
              <a:rPr lang="pt-BR" sz="2800" smtClean="0"/>
              <a:t>é</a:t>
            </a:r>
            <a:r>
              <a:rPr lang="en-US" sz="2800" err="1" smtClean="0"/>
              <a:t>finit</a:t>
            </a:r>
            <a:r>
              <a:rPr lang="en-US" sz="2800" smtClean="0"/>
              <a:t> </a:t>
            </a:r>
          </a:p>
          <a:p>
            <a:r>
              <a:rPr lang="en-US" sz="2800" smtClean="0"/>
              <a:t>      le </a:t>
            </a:r>
            <a:r>
              <a:rPr lang="en-US" sz="2800" b="1" err="1" smtClean="0">
                <a:solidFill>
                  <a:srgbClr val="FF0000"/>
                </a:solidFill>
              </a:rPr>
              <a:t>produit</a:t>
            </a:r>
            <a:r>
              <a:rPr lang="en-US" sz="2800" b="1" smtClean="0">
                <a:solidFill>
                  <a:srgbClr val="FF0000"/>
                </a:solidFill>
              </a:rPr>
              <a:t> </a:t>
            </a:r>
            <a:r>
              <a:rPr lang="en-US" sz="2800" b="1" err="1" smtClean="0">
                <a:solidFill>
                  <a:srgbClr val="FF0000"/>
                </a:solidFill>
              </a:rPr>
              <a:t>scalaire</a:t>
            </a:r>
            <a:r>
              <a:rPr lang="en-US" sz="2800" b="1">
                <a:solidFill>
                  <a:srgbClr val="FF0000"/>
                </a:solidFill>
              </a:rPr>
              <a:t> </a:t>
            </a:r>
            <a:r>
              <a:rPr lang="en-US" sz="2800" smtClean="0"/>
              <a:t>par la </a:t>
            </a:r>
            <a:r>
              <a:rPr lang="en-US" sz="2800" err="1" smtClean="0"/>
              <a:t>forme</a:t>
            </a:r>
            <a:r>
              <a:rPr lang="en-US" sz="2800" smtClean="0"/>
              <a:t> </a:t>
            </a:r>
            <a:r>
              <a:rPr lang="en-US" sz="2800" err="1" smtClean="0"/>
              <a:t>bilin</a:t>
            </a:r>
            <a:r>
              <a:rPr lang="pt-BR" sz="2800" smtClean="0"/>
              <a:t>é</a:t>
            </a:r>
            <a:r>
              <a:rPr lang="en-US" sz="2800" err="1" smtClean="0"/>
              <a:t>aire</a:t>
            </a:r>
            <a:r>
              <a:rPr lang="en-US" sz="2800" smtClean="0"/>
              <a:t>:</a:t>
            </a:r>
          </a:p>
          <a:p>
            <a:endParaRPr lang="en-US" sz="28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smtClean="0"/>
              <a:t>Le </a:t>
            </a:r>
            <a:r>
              <a:rPr lang="en-US" sz="2800" err="1" smtClean="0"/>
              <a:t>produit</a:t>
            </a:r>
            <a:r>
              <a:rPr lang="en-US" sz="2800" smtClean="0"/>
              <a:t> </a:t>
            </a:r>
            <a:r>
              <a:rPr lang="en-US" sz="2800" err="1" smtClean="0"/>
              <a:t>scalaire</a:t>
            </a:r>
            <a:r>
              <a:rPr lang="en-US" sz="2800" smtClean="0"/>
              <a:t> </a:t>
            </a:r>
            <a:r>
              <a:rPr lang="en-US" sz="2800" err="1" smtClean="0"/>
              <a:t>induit</a:t>
            </a:r>
            <a:r>
              <a:rPr lang="en-US" sz="2800" smtClean="0"/>
              <a:t> </a:t>
            </a:r>
            <a:r>
              <a:rPr lang="en-US" sz="2800" err="1" smtClean="0"/>
              <a:t>une</a:t>
            </a:r>
            <a:r>
              <a:rPr lang="en-US" sz="2800" smtClean="0"/>
              <a:t> </a:t>
            </a:r>
            <a:r>
              <a:rPr lang="en-US" sz="2800" b="1" err="1" smtClean="0">
                <a:solidFill>
                  <a:srgbClr val="FF0000"/>
                </a:solidFill>
              </a:rPr>
              <a:t>norme</a:t>
            </a:r>
            <a:r>
              <a:rPr lang="en-US" sz="2800" smtClean="0"/>
              <a:t> </a:t>
            </a:r>
            <a:r>
              <a:rPr lang="en-US" sz="2800" smtClean="0"/>
              <a:t>qui </a:t>
            </a:r>
            <a:r>
              <a:rPr lang="en-US" sz="2800" err="1" smtClean="0"/>
              <a:t>induit</a:t>
            </a:r>
            <a:r>
              <a:rPr lang="en-US" sz="2800" smtClean="0"/>
              <a:t> </a:t>
            </a:r>
            <a:r>
              <a:rPr lang="en-US" sz="2800" err="1" smtClean="0"/>
              <a:t>une</a:t>
            </a:r>
            <a:r>
              <a:rPr lang="en-US" sz="2800" smtClean="0"/>
              <a:t> </a:t>
            </a:r>
            <a:r>
              <a:rPr lang="en-US" sz="2800" b="1" smtClean="0">
                <a:solidFill>
                  <a:srgbClr val="FF0000"/>
                </a:solidFill>
              </a:rPr>
              <a:t>distance</a:t>
            </a:r>
            <a:r>
              <a:rPr lang="en-US" sz="2800" smtClean="0"/>
              <a:t> :</a:t>
            </a:r>
          </a:p>
          <a:p>
            <a:endParaRPr lang="en-US" sz="2800"/>
          </a:p>
          <a:p>
            <a:endParaRPr lang="en-US" sz="280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smtClean="0"/>
              <a:t>Le </a:t>
            </a:r>
            <a:r>
              <a:rPr lang="en-US" sz="2800" err="1" smtClean="0"/>
              <a:t>produit</a:t>
            </a:r>
            <a:r>
              <a:rPr lang="en-US" sz="2800" smtClean="0"/>
              <a:t> </a:t>
            </a:r>
            <a:r>
              <a:rPr lang="en-US" sz="2800" err="1" smtClean="0"/>
              <a:t>scalaire</a:t>
            </a:r>
            <a:r>
              <a:rPr lang="en-US" sz="2800" smtClean="0"/>
              <a:t>  </a:t>
            </a:r>
            <a:r>
              <a:rPr lang="en-US" sz="2800" err="1" smtClean="0"/>
              <a:t>permet</a:t>
            </a:r>
            <a:r>
              <a:rPr lang="en-US" sz="2800" smtClean="0"/>
              <a:t> de </a:t>
            </a:r>
            <a:r>
              <a:rPr lang="en-US" sz="2800" smtClean="0"/>
              <a:t>d</a:t>
            </a:r>
            <a:r>
              <a:rPr lang="pt-BR" sz="2800" smtClean="0"/>
              <a:t>é</a:t>
            </a:r>
            <a:r>
              <a:rPr lang="en-US" sz="2800" err="1" smtClean="0"/>
              <a:t>finir</a:t>
            </a:r>
            <a:r>
              <a:rPr lang="en-US" sz="2800" smtClean="0"/>
              <a:t> </a:t>
            </a:r>
            <a:r>
              <a:rPr lang="en-US" sz="2800" smtClean="0"/>
              <a:t>la notion </a:t>
            </a:r>
            <a:r>
              <a:rPr lang="en-US" sz="2800" err="1" smtClean="0"/>
              <a:t>d'</a:t>
            </a:r>
            <a:r>
              <a:rPr lang="en-US" sz="2800" b="1" err="1" smtClean="0">
                <a:solidFill>
                  <a:srgbClr val="FF0000"/>
                </a:solidFill>
              </a:rPr>
              <a:t>orthogonalit</a:t>
            </a:r>
            <a:r>
              <a:rPr lang="pt-BR" sz="2800" b="1" smtClean="0">
                <a:solidFill>
                  <a:srgbClr val="FF0000"/>
                </a:solidFill>
              </a:rPr>
              <a:t>é</a:t>
            </a:r>
            <a:r>
              <a:rPr lang="en-US" sz="2800" b="1" smtClean="0">
                <a:solidFill>
                  <a:srgbClr val="FF0000"/>
                </a:solidFill>
              </a:rPr>
              <a:t> </a:t>
            </a:r>
            <a:r>
              <a:rPr lang="en-US" sz="2800" smtClean="0"/>
              <a:t>entre </a:t>
            </a:r>
            <a:r>
              <a:rPr lang="en-US" sz="2800" err="1" smtClean="0"/>
              <a:t>deux</a:t>
            </a:r>
            <a:r>
              <a:rPr lang="en-US" sz="2800" smtClean="0"/>
              <a:t> </a:t>
            </a:r>
            <a:r>
              <a:rPr lang="en-US" sz="2800" err="1" smtClean="0"/>
              <a:t>vecteurs</a:t>
            </a:r>
            <a:r>
              <a:rPr lang="en-US" sz="2800" smtClean="0"/>
              <a:t>  </a:t>
            </a:r>
            <a:r>
              <a:rPr lang="en-US" sz="2800" smtClean="0"/>
              <a:t>(plus </a:t>
            </a:r>
            <a:r>
              <a:rPr lang="en-US" sz="2800" smtClean="0"/>
              <a:t>g</a:t>
            </a:r>
            <a:r>
              <a:rPr lang="pt-BR" sz="2800" smtClean="0"/>
              <a:t>é</a:t>
            </a:r>
            <a:r>
              <a:rPr lang="en-US" sz="2800" smtClean="0"/>
              <a:t>n</a:t>
            </a:r>
            <a:r>
              <a:rPr lang="pt-BR" sz="2800" smtClean="0"/>
              <a:t>é</a:t>
            </a:r>
            <a:r>
              <a:rPr lang="en-US" sz="2800" err="1" smtClean="0"/>
              <a:t>ralement</a:t>
            </a:r>
            <a:r>
              <a:rPr lang="en-US" sz="2800" smtClean="0"/>
              <a:t> </a:t>
            </a:r>
            <a:r>
              <a:rPr lang="en-US" sz="2800" err="1" smtClean="0"/>
              <a:t>l'angle</a:t>
            </a:r>
            <a:r>
              <a:rPr lang="en-US" sz="2800" smtClean="0"/>
              <a:t> form</a:t>
            </a:r>
            <a:r>
              <a:rPr lang="pt-BR" sz="2800" smtClean="0"/>
              <a:t>é</a:t>
            </a:r>
            <a:r>
              <a:rPr lang="en-US" sz="2800" smtClean="0"/>
              <a:t> entre </a:t>
            </a:r>
            <a:r>
              <a:rPr lang="en-US" sz="2800" err="1" smtClean="0"/>
              <a:t>eux</a:t>
            </a:r>
            <a:r>
              <a:rPr lang="en-US" sz="2800" smtClean="0"/>
              <a:t>) </a:t>
            </a:r>
            <a:r>
              <a:rPr lang="en-US" sz="2800" err="1" smtClean="0"/>
              <a:t>ainsi</a:t>
            </a:r>
            <a:r>
              <a:rPr lang="en-US" sz="2800" smtClean="0"/>
              <a:t> que </a:t>
            </a:r>
            <a:r>
              <a:rPr lang="en-US" sz="2800" smtClean="0"/>
              <a:t>les </a:t>
            </a:r>
            <a:r>
              <a:rPr lang="en-US" sz="2800" err="1" smtClean="0"/>
              <a:t>longeurs</a:t>
            </a:r>
            <a:r>
              <a:rPr lang="en-US" sz="2800" smtClean="0"/>
              <a:t> de </a:t>
            </a:r>
            <a:r>
              <a:rPr lang="en-US" sz="2800" err="1" smtClean="0"/>
              <a:t>vecteurs</a:t>
            </a:r>
            <a:r>
              <a:rPr lang="en-US" sz="2800" smtClean="0"/>
              <a:t> :</a:t>
            </a:r>
            <a:endParaRPr lang="en-US" sz="2800"/>
          </a:p>
          <a:p>
            <a:endParaRPr lang="en-US" sz="2800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8082" y="4189930"/>
            <a:ext cx="9715500" cy="8001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2682" y="2984260"/>
            <a:ext cx="3390900" cy="762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7557" y="5877370"/>
            <a:ext cx="4343400" cy="8763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16500" y="6115495"/>
            <a:ext cx="1952625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230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4028</TotalTime>
  <Words>4884</Words>
  <Application>Microsoft Office PowerPoint</Application>
  <PresentationFormat>Widescreen</PresentationFormat>
  <Paragraphs>596</Paragraphs>
  <Slides>52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8" baseType="lpstr">
      <vt:lpstr>Source Sans Pro</vt:lpstr>
      <vt:lpstr>Arial</vt:lpstr>
      <vt:lpstr>Arial</vt:lpstr>
      <vt:lpstr>Calibri</vt:lpstr>
      <vt:lpstr>Calibri Light</vt:lpstr>
      <vt:lpstr>Office Theme</vt:lpstr>
      <vt:lpstr>Une introduction à la géométrie de l’information</vt:lpstr>
      <vt:lpstr>Qu’est-ce que la géométrie de l’information ? (1/4) </vt:lpstr>
      <vt:lpstr>PowerPoint Presentation</vt:lpstr>
      <vt:lpstr>Variétés différentielles des modèles statistiques </vt:lpstr>
      <vt:lpstr>Qu’est-ce que la géométrie de l’information ? (3/4) </vt:lpstr>
      <vt:lpstr>L'information de Fisher IX(θ) </vt:lpstr>
      <vt:lpstr>Les deux formes usuelles de la matrice de Fisher</vt:lpstr>
      <vt:lpstr>Mahalanobis et la ``distance géneralisée’’ </vt:lpstr>
      <vt:lpstr>Les distances de Mahalanobis :  Des espaces vectoriels equipes d'un produit scalaire </vt:lpstr>
      <vt:lpstr>La métrique Riemannienne de Fisher</vt:lpstr>
      <vt:lpstr>Représentation du plan tangent pour une variété issue d'un modèle statistique</vt:lpstr>
      <vt:lpstr>Visualiser la métrique de Fisher et la borne Cramér–Rao </vt:lpstr>
      <vt:lpstr>La distance de Rao sur la variété de Fisher</vt:lpstr>
      <vt:lpstr>Invariance de la distance de Rao par reparameterization</vt:lpstr>
      <vt:lpstr>Variété de Fisher-Rao intrinsèque et extrinsèque</vt:lpstr>
      <vt:lpstr>Les neurovariétés et l'apprentissage profond</vt:lpstr>
      <vt:lpstr>Le gradient naturel : Plus forte pente Riemannienne </vt:lpstr>
      <vt:lpstr>PowerPoint Presentation</vt:lpstr>
      <vt:lpstr>Les geodesiques dependent de connexions affines</vt:lpstr>
      <vt:lpstr>PowerPoint Presentation</vt:lpstr>
      <vt:lpstr>La nature dualistique de la géométrie de l'information</vt:lpstr>
      <vt:lpstr>L' α-géométrie d'Amari et Nagaoka  </vt:lpstr>
      <vt:lpstr>La géométrie d'Eguchi induite par une divergence</vt:lpstr>
      <vt:lpstr>Les f-divergences et leurs connexions associées</vt:lpstr>
      <vt:lpstr>Les distances en statistique et leurs  monotonicités</vt:lpstr>
      <vt:lpstr>Les familles exponentielles ont une statistique suffisante</vt:lpstr>
      <vt:lpstr>Géométries duallement plates des familles exponentielles</vt:lpstr>
      <vt:lpstr>PowerPoint Presentation</vt:lpstr>
      <vt:lpstr>Théorème de Pythagore des espaces duallement plats</vt:lpstr>
      <vt:lpstr>Théorèmes sur les projections d'information</vt:lpstr>
      <vt:lpstr>Maximum de vraisemblance et m-projection</vt:lpstr>
      <vt:lpstr>Maximum d'entropie et e-projection</vt:lpstr>
      <vt:lpstr>Gradient naturel dans les espaces duallement plats</vt:lpstr>
      <vt:lpstr> </vt:lpstr>
      <vt:lpstr>Merci de votre attention</vt:lpstr>
      <vt:lpstr>Quelques références bibliographiques </vt:lpstr>
      <vt:lpstr>2eme invariance sur l'univers Ω </vt:lpstr>
      <vt:lpstr>α-representations et bases dans le plans tangents</vt:lpstr>
      <vt:lpstr>Exponential families: From Natural EFs to simply Efs!</vt:lpstr>
      <vt:lpstr>PowerPoint Presentation</vt:lpstr>
      <vt:lpstr>Statistical invariance in information geometry</vt:lpstr>
      <vt:lpstr>Plan de l'expose</vt:lpstr>
      <vt:lpstr>Estimation de la divergence de Mahalanobis</vt:lpstr>
      <vt:lpstr>Mahalanobis : Precurseur de la geometrie de l'information</vt:lpstr>
      <vt:lpstr>PowerPoint Presentation</vt:lpstr>
      <vt:lpstr>Espaces equipes d'un tenseur metrique g(u,v)</vt:lpstr>
      <vt:lpstr>La geometrie de Fisher-Rao</vt:lpstr>
      <vt:lpstr>Une propriete unique de la connexion de Levi-Civita</vt:lpstr>
      <vt:lpstr>2eme invariance statistique par statistique suffisante  </vt:lpstr>
      <vt:lpstr>Connections for f-divergences = α-connections </vt:lpstr>
      <vt:lpstr>Beaucoup de distributions usuelles sont des familles exponentielles apres reparametrisation</vt:lpstr>
      <vt:lpstr>Challenge: IG/NGD for large-size hierarchical singular NN models!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Une introduction a la geometrie de l’information</dc:title>
  <dc:creator>Nielsen</dc:creator>
  <cp:lastModifiedBy>Nielsen</cp:lastModifiedBy>
  <cp:revision>111</cp:revision>
  <cp:lastPrinted>2022-02-11T03:27:06Z</cp:lastPrinted>
  <dcterms:created xsi:type="dcterms:W3CDTF">2022-01-21T03:00:20Z</dcterms:created>
  <dcterms:modified xsi:type="dcterms:W3CDTF">2022-02-11T03:28:22Z</dcterms:modified>
</cp:coreProperties>
</file>

<file path=docProps/thumbnail.jpeg>
</file>